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75" r:id="rId2"/>
    <p:sldId id="260" r:id="rId3"/>
    <p:sldId id="377" r:id="rId4"/>
    <p:sldId id="430" r:id="rId5"/>
    <p:sldId id="393" r:id="rId6"/>
    <p:sldId id="429" r:id="rId7"/>
    <p:sldId id="276" r:id="rId8"/>
    <p:sldId id="421" r:id="rId9"/>
    <p:sldId id="381" r:id="rId10"/>
    <p:sldId id="431" r:id="rId11"/>
    <p:sldId id="418" r:id="rId12"/>
    <p:sldId id="432" r:id="rId13"/>
    <p:sldId id="422" r:id="rId14"/>
    <p:sldId id="380" r:id="rId15"/>
    <p:sldId id="382" r:id="rId16"/>
    <p:sldId id="379" r:id="rId17"/>
    <p:sldId id="378" r:id="rId18"/>
    <p:sldId id="376" r:id="rId19"/>
    <p:sldId id="427" r:id="rId20"/>
    <p:sldId id="428" r:id="rId21"/>
    <p:sldId id="387" r:id="rId22"/>
    <p:sldId id="394" r:id="rId23"/>
    <p:sldId id="434" r:id="rId24"/>
    <p:sldId id="438" r:id="rId25"/>
    <p:sldId id="388" r:id="rId26"/>
    <p:sldId id="435" r:id="rId27"/>
    <p:sldId id="433" r:id="rId28"/>
    <p:sldId id="395" r:id="rId29"/>
    <p:sldId id="437" r:id="rId30"/>
    <p:sldId id="439" r:id="rId31"/>
    <p:sldId id="441" r:id="rId32"/>
    <p:sldId id="389" r:id="rId33"/>
    <p:sldId id="390" r:id="rId34"/>
    <p:sldId id="440" r:id="rId35"/>
    <p:sldId id="443" r:id="rId36"/>
    <p:sldId id="396" r:id="rId37"/>
    <p:sldId id="442" r:id="rId38"/>
    <p:sldId id="416" r:id="rId39"/>
    <p:sldId id="397" r:id="rId40"/>
    <p:sldId id="401" r:id="rId41"/>
    <p:sldId id="406" r:id="rId42"/>
    <p:sldId id="410" r:id="rId43"/>
    <p:sldId id="411" r:id="rId44"/>
    <p:sldId id="412" r:id="rId45"/>
    <p:sldId id="398" r:id="rId46"/>
    <p:sldId id="402" r:id="rId47"/>
    <p:sldId id="462" r:id="rId48"/>
    <p:sldId id="444" r:id="rId49"/>
    <p:sldId id="413" r:id="rId50"/>
    <p:sldId id="399" r:id="rId51"/>
    <p:sldId id="445" r:id="rId52"/>
    <p:sldId id="414" r:id="rId53"/>
    <p:sldId id="448" r:id="rId54"/>
    <p:sldId id="447" r:id="rId55"/>
    <p:sldId id="449" r:id="rId56"/>
    <p:sldId id="450" r:id="rId57"/>
    <p:sldId id="451" r:id="rId58"/>
    <p:sldId id="459" r:id="rId59"/>
    <p:sldId id="460" r:id="rId60"/>
    <p:sldId id="400" r:id="rId61"/>
    <p:sldId id="403" r:id="rId62"/>
    <p:sldId id="464" r:id="rId63"/>
    <p:sldId id="404" r:id="rId64"/>
    <p:sldId id="463" r:id="rId65"/>
    <p:sldId id="41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27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2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83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02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ternativephotography.com/pinhole-history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10.png"/><Relationship Id="rId7" Type="http://schemas.openxmlformats.org/officeDocument/2006/relationships/image" Target="../media/image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amcoreprint.com/checkerboard" TargetMode="External"/><Relationship Id="rId2" Type="http://schemas.openxmlformats.org/officeDocument/2006/relationships/hyperlink" Target="https://cali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transform.html#skimage.transform.PolynomialTransform" TargetMode="External"/><Relationship Id="rId2" Type="http://schemas.openxmlformats.org/officeDocument/2006/relationships/hyperlink" Target="https://scikit-image.org/docs/stable/api/skimage.transform.html#skimage.transform.PiecewiseAffineTransform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8.png"/><Relationship Id="rId7" Type="http://schemas.openxmlformats.org/officeDocument/2006/relationships/image" Target="../media/image8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4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.ac.nz/assets/Uploads/aee4645bb2/10-Michael-Potter-Pinhole-Photographs.pdf" TargetMode="External"/><Relationship Id="rId2" Type="http://schemas.openxmlformats.org/officeDocument/2006/relationships/hyperlink" Target="https://www.alternativephotography.com/pinhole-histo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2021, 2022, 2023, 2024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Homography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Projections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is a canonical model for image formation</a:t>
            </a:r>
          </a:p>
          <a:p>
            <a:r>
              <a:rPr lang="en-US" dirty="0"/>
              <a:t>Pinhole camera is a chamber with a small hole on one side</a:t>
            </a:r>
          </a:p>
          <a:p>
            <a:r>
              <a:rPr lang="en-US" dirty="0"/>
              <a:t>Image on side of chamber opposite hole</a:t>
            </a:r>
          </a:p>
          <a:p>
            <a:r>
              <a:rPr lang="en-US" dirty="0"/>
              <a:t>Use cartesian coordinates on the image plane</a:t>
            </a:r>
          </a:p>
          <a:p>
            <a:r>
              <a:rPr lang="en-US" dirty="0"/>
              <a:t>Pinhole is the origin of the coordinate system</a:t>
            </a:r>
          </a:p>
          <a:p>
            <a:r>
              <a:rPr lang="en-US" dirty="0"/>
              <a:t>Transform from real-world coordinates to image plane coordinates</a:t>
            </a:r>
          </a:p>
        </p:txBody>
      </p:sp>
    </p:spTree>
    <p:extLst>
      <p:ext uri="{BB962C8B-B14F-4D97-AF65-F5344CB8AC3E}">
        <p14:creationId xmlns:p14="http://schemas.microsoft.com/office/powerpoint/2010/main" val="129217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</a:t>
            </a:r>
            <a:r>
              <a:rPr lang="en-US" b="1" dirty="0"/>
              <a:t>smaller the aperture </a:t>
            </a:r>
            <a:r>
              <a:rPr lang="en-US" dirty="0"/>
              <a:t>of the pinhole the light is focused to a point and the </a:t>
            </a:r>
            <a:r>
              <a:rPr lang="en-US" b="1" dirty="0"/>
              <a:t>image is sharper</a:t>
            </a:r>
            <a:r>
              <a:rPr lang="en-US" dirty="0"/>
              <a:t>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Cartesian Coordinate Systems</a:t>
            </a:r>
          </a:p>
        </p:txBody>
      </p:sp>
    </p:spTree>
    <p:extLst>
      <p:ext uri="{BB962C8B-B14F-4D97-AF65-F5344CB8AC3E}">
        <p14:creationId xmlns:p14="http://schemas.microsoft.com/office/powerpoint/2010/main" val="333470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Cartesian Coordinates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858293" y="2602756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5310643" y="386087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5536886" y="3976357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5423765" y="3860878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5503753" y="4058012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5140184" y="3276103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</p:cNvCxnSpPr>
          <p:nvPr/>
        </p:nvCxnSpPr>
        <p:spPr>
          <a:xfrm flipV="1">
            <a:off x="789301" y="3889716"/>
            <a:ext cx="9073678" cy="94465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6089006" y="3860580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006" y="3860580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5705315" y="4221975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315" y="4221975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4952029" y="4465879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029" y="4465879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1250502" y="2067601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1250502" y="2067601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</p:cNvCxnSpPr>
          <p:nvPr/>
        </p:nvCxnSpPr>
        <p:spPr>
          <a:xfrm flipV="1">
            <a:off x="2329021" y="2993864"/>
            <a:ext cx="7126377" cy="172544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D2902274-ABB0-440D-8A9F-66FB0325025B}"/>
              </a:ext>
            </a:extLst>
          </p:cNvPr>
          <p:cNvSpPr/>
          <p:nvPr/>
        </p:nvSpPr>
        <p:spPr>
          <a:xfrm>
            <a:off x="2149690" y="386087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2200520" y="461428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408486" y="28635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624383" y="2396356"/>
                <a:ext cx="142353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83" y="2396356"/>
                <a:ext cx="1423531" cy="10502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2296377" y="4641546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377" y="4641546"/>
                <a:ext cx="1241750" cy="7496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7756367" y="3921531"/>
            <a:ext cx="190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Axis, </a:t>
            </a:r>
            <a:r>
              <a:rPr lang="en-US" sz="2400" i="1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4A709A-5B43-4454-8BA5-9857044CACB2}"/>
              </a:ext>
            </a:extLst>
          </p:cNvPr>
          <p:cNvSpPr txBox="1"/>
          <p:nvPr/>
        </p:nvSpPr>
        <p:spPr>
          <a:xfrm>
            <a:off x="4620360" y="2578172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29EC29-D928-4F05-8862-169DB8A31901}"/>
              </a:ext>
            </a:extLst>
          </p:cNvPr>
          <p:cNvSpPr txBox="1"/>
          <p:nvPr/>
        </p:nvSpPr>
        <p:spPr>
          <a:xfrm>
            <a:off x="8708757" y="2218954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01760-23DD-45FA-8DCC-A950106B9614}"/>
              </a:ext>
            </a:extLst>
          </p:cNvPr>
          <p:cNvSpPr txBox="1"/>
          <p:nvPr/>
        </p:nvSpPr>
        <p:spPr>
          <a:xfrm>
            <a:off x="2375933" y="5222254"/>
            <a:ext cx="945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610A9C2-9C23-44D6-913A-F8AFAC0FE754}"/>
              </a:ext>
            </a:extLst>
          </p:cNvPr>
          <p:cNvCxnSpPr>
            <a:cxnSpLocks/>
          </p:cNvCxnSpPr>
          <p:nvPr/>
        </p:nvCxnSpPr>
        <p:spPr>
          <a:xfrm flipH="1">
            <a:off x="2329021" y="6157023"/>
            <a:ext cx="3071124" cy="21828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47E4FE-8A7B-4E0F-88EC-36193C2FF2E0}"/>
                  </a:ext>
                </a:extLst>
              </p:cNvPr>
              <p:cNvSpPr txBox="1"/>
              <p:nvPr/>
            </p:nvSpPr>
            <p:spPr>
              <a:xfrm>
                <a:off x="3648264" y="6142789"/>
                <a:ext cx="460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47E4FE-8A7B-4E0F-88EC-36193C2FF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264" y="6142789"/>
                <a:ext cx="46016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62B6EE-4ACA-45EA-9F03-FD440B96BB7B}"/>
              </a:ext>
            </a:extLst>
          </p:cNvPr>
          <p:cNvCxnSpPr>
            <a:cxnSpLocks/>
          </p:cNvCxnSpPr>
          <p:nvPr/>
        </p:nvCxnSpPr>
        <p:spPr>
          <a:xfrm flipH="1" flipV="1">
            <a:off x="5471005" y="6130881"/>
            <a:ext cx="4087170" cy="1018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6E3205-9807-4240-B981-D437F5A71819}"/>
                  </a:ext>
                </a:extLst>
              </p:cNvPr>
              <p:cNvSpPr txBox="1"/>
              <p:nvPr/>
            </p:nvSpPr>
            <p:spPr>
              <a:xfrm>
                <a:off x="6822996" y="6104999"/>
                <a:ext cx="460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6E3205-9807-4240-B981-D437F5A71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96" y="6104999"/>
                <a:ext cx="46016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6C1A9D1-26F5-4520-AFB8-A60A8A0CA2F7}"/>
              </a:ext>
            </a:extLst>
          </p:cNvPr>
          <p:cNvCxnSpPr>
            <a:cxnSpLocks/>
          </p:cNvCxnSpPr>
          <p:nvPr/>
        </p:nvCxnSpPr>
        <p:spPr>
          <a:xfrm>
            <a:off x="9521606" y="3119117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ED132D5-92BF-4BD3-B230-0D34D04F303A}"/>
              </a:ext>
            </a:extLst>
          </p:cNvPr>
          <p:cNvCxnSpPr>
            <a:cxnSpLocks/>
          </p:cNvCxnSpPr>
          <p:nvPr/>
        </p:nvCxnSpPr>
        <p:spPr>
          <a:xfrm>
            <a:off x="5423764" y="4906723"/>
            <a:ext cx="23622" cy="155122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5FEB86E-598A-4150-845E-CC188CA6D322}"/>
              </a:ext>
            </a:extLst>
          </p:cNvPr>
          <p:cNvCxnSpPr>
            <a:cxnSpLocks/>
          </p:cNvCxnSpPr>
          <p:nvPr/>
        </p:nvCxnSpPr>
        <p:spPr>
          <a:xfrm>
            <a:off x="2332789" y="4885239"/>
            <a:ext cx="17420" cy="1331511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7063C2-CE15-272E-9CF8-55665FC47FDE}"/>
              </a:ext>
            </a:extLst>
          </p:cNvPr>
          <p:cNvSpPr txBox="1"/>
          <p:nvPr/>
        </p:nvSpPr>
        <p:spPr>
          <a:xfrm>
            <a:off x="1411021" y="3386775"/>
            <a:ext cx="202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Principal Point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5106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Pinhole camera </a:t>
                </a:r>
                <a:r>
                  <a:rPr lang="en-US" dirty="0"/>
                  <a:t>is a canonical model for image formation</a:t>
                </a:r>
              </a:p>
              <a:p>
                <a:r>
                  <a:rPr lang="en-US" dirty="0"/>
                  <a:t>3-D real-world position translates to x-y position on image plane</a:t>
                </a:r>
              </a:p>
              <a:p>
                <a:r>
                  <a:rPr lang="en-US" dirty="0"/>
                  <a:t>Positions are defined relative to the </a:t>
                </a:r>
                <a:r>
                  <a:rPr lang="en-US" b="1" dirty="0"/>
                  <a:t>optic axis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b="1" dirty="0"/>
                  <a:t>Optical center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, is origin of coordinate system</a:t>
                </a:r>
              </a:p>
              <a:p>
                <a:r>
                  <a:rPr lang="en-US" i="1" dirty="0"/>
                  <a:t>x-y</a:t>
                </a:r>
                <a:r>
                  <a:rPr lang="en-US" dirty="0"/>
                  <a:t> </a:t>
                </a:r>
                <a:r>
                  <a:rPr lang="en-US" b="1" dirty="0"/>
                  <a:t>image plane </a:t>
                </a:r>
                <a:r>
                  <a:rPr lang="en-US" dirty="0"/>
                  <a:t>position,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changes with optical center coordinates: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- horizontal location with respect to optic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- vertical location with respect to optic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- distance from optic center along the optic axis</a:t>
                </a:r>
              </a:p>
              <a:p>
                <a:r>
                  <a:rPr lang="en-US" dirty="0"/>
                  <a:t>Pinhole camera image </a:t>
                </a:r>
                <a:r>
                  <a:rPr lang="en-US" b="1" dirty="0"/>
                  <a:t>inverted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27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Coordinate System for 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Images are formed on an </a:t>
                </a:r>
                <a:r>
                  <a:rPr lang="en-US" b="1" dirty="0"/>
                  <a:t>image plane</a:t>
                </a:r>
              </a:p>
              <a:p>
                <a:r>
                  <a:rPr lang="en-US" dirty="0"/>
                  <a:t>Place image plane between pin hole, origin, and object</a:t>
                </a:r>
              </a:p>
              <a:p>
                <a:pPr lvl="1"/>
                <a:r>
                  <a:rPr lang="en-US" dirty="0"/>
                  <a:t>Image no longer inverted </a:t>
                </a:r>
              </a:p>
              <a:p>
                <a:pPr lvl="1"/>
                <a:r>
                  <a:rPr lang="en-US" dirty="0"/>
                  <a:t>Simplifies transformations </a:t>
                </a:r>
              </a:p>
              <a:p>
                <a:r>
                  <a:rPr lang="en-US" dirty="0"/>
                  <a:t>Real-world and image plane coordinate along </a:t>
                </a:r>
                <a:r>
                  <a:rPr lang="en-US" b="1" dirty="0"/>
                  <a:t>optic axis </a:t>
                </a:r>
                <a:r>
                  <a:rPr lang="en-US" dirty="0"/>
                  <a:t>measured from  </a:t>
                </a:r>
                <a:r>
                  <a:rPr lang="en-US" b="1" dirty="0"/>
                  <a:t>optic center </a:t>
                </a:r>
              </a:p>
              <a:p>
                <a:r>
                  <a:rPr lang="en-US" dirty="0"/>
                  <a:t>Distance from origin to image plane is </a:t>
                </a:r>
                <a:r>
                  <a:rPr lang="en-US" b="1" dirty="0"/>
                  <a:t>focal length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Simplify model by setting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00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Cartesian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429943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429943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2599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 = </a:t>
            </a:r>
            <a:r>
              <a:rPr lang="en-US" sz="2400" i="1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</p:spTree>
    <p:extLst>
      <p:ext uri="{BB962C8B-B14F-4D97-AF65-F5344CB8AC3E}">
        <p14:creationId xmlns:p14="http://schemas.microsoft.com/office/powerpoint/2010/main" val="3921183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Cartesian Coordinates for Images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Transform homogenous coordinates to </a:t>
                </a:r>
                <a:r>
                  <a:rPr lang="en-US" b="1" dirty="0"/>
                  <a:t>cartesian coordinates</a:t>
                </a:r>
                <a:endParaRPr lang="en-US" dirty="0"/>
              </a:p>
              <a:p>
                <a:r>
                  <a:rPr lang="en-US" dirty="0"/>
                  <a:t>Transform from real-world to image plane coordinates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distance from origin to object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:r>
                  <a:rPr lang="en-US" b="1" dirty="0"/>
                  <a:t>inverse focal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 and </a:t>
                </a:r>
                <a:r>
                  <a:rPr lang="en-US" i="1" dirty="0"/>
                  <a:t>w = </a:t>
                </a:r>
                <a:r>
                  <a:rPr lang="en-US" dirty="0"/>
                  <a:t>distance from origin to image plane: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are all measured in real-world units, e.g. mm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2397" b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06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902D6FF-5AF1-C55D-CECA-EBFF07BDC6DE}"/>
              </a:ext>
            </a:extLst>
          </p:cNvPr>
          <p:cNvSpPr/>
          <p:nvPr/>
        </p:nvSpPr>
        <p:spPr>
          <a:xfrm rot="16200000">
            <a:off x="6853971" y="1225309"/>
            <a:ext cx="3372747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Focal Length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9CEC31E-0AD6-4816-BB2D-79E5BE1C2E0F}"/>
              </a:ext>
            </a:extLst>
          </p:cNvPr>
          <p:cNvSpPr/>
          <p:nvPr/>
        </p:nvSpPr>
        <p:spPr>
          <a:xfrm rot="16200000">
            <a:off x="975571" y="1183356"/>
            <a:ext cx="3372747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FAAB5E-9B82-410B-9A35-131AD71645A2}"/>
              </a:ext>
            </a:extLst>
          </p:cNvPr>
          <p:cNvCxnSpPr>
            <a:cxnSpLocks/>
          </p:cNvCxnSpPr>
          <p:nvPr/>
        </p:nvCxnSpPr>
        <p:spPr>
          <a:xfrm>
            <a:off x="1339545" y="3099368"/>
            <a:ext cx="0" cy="6672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6200000">
            <a:off x="7914175" y="1183355"/>
            <a:ext cx="1252341" cy="4578573"/>
          </a:xfrm>
          <a:prstGeom prst="triangle">
            <a:avLst>
              <a:gd name="adj" fmla="val 51497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42671C50-930B-4FAB-863E-EAC9DB6E59CF}"/>
              </a:ext>
            </a:extLst>
          </p:cNvPr>
          <p:cNvSpPr txBox="1">
            <a:spLocks/>
          </p:cNvSpPr>
          <p:nvPr/>
        </p:nvSpPr>
        <p:spPr>
          <a:xfrm>
            <a:off x="702036" y="5860510"/>
            <a:ext cx="3919816" cy="59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Short focal length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24AFACF-DD74-4E46-87EB-F2595CC76E94}"/>
              </a:ext>
            </a:extLst>
          </p:cNvPr>
          <p:cNvSpPr txBox="1">
            <a:spLocks/>
          </p:cNvSpPr>
          <p:nvPr/>
        </p:nvSpPr>
        <p:spPr>
          <a:xfrm>
            <a:off x="7115999" y="5856977"/>
            <a:ext cx="3919816" cy="565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Long focal length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1F52702-AB64-2322-CCCA-A9F5FA3C2904}"/>
              </a:ext>
            </a:extLst>
          </p:cNvPr>
          <p:cNvCxnSpPr>
            <a:cxnSpLocks/>
          </p:cNvCxnSpPr>
          <p:nvPr/>
        </p:nvCxnSpPr>
        <p:spPr>
          <a:xfrm>
            <a:off x="8672736" y="3124056"/>
            <a:ext cx="0" cy="6672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DAF4B7-1484-79D0-DBC5-873104ADFD5B}"/>
              </a:ext>
            </a:extLst>
          </p:cNvPr>
          <p:cNvCxnSpPr>
            <a:cxnSpLocks/>
          </p:cNvCxnSpPr>
          <p:nvPr/>
        </p:nvCxnSpPr>
        <p:spPr>
          <a:xfrm>
            <a:off x="10956964" y="2846470"/>
            <a:ext cx="0" cy="1252342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D94321-7F09-EB73-6C6A-2DEE7F7C610E}"/>
              </a:ext>
            </a:extLst>
          </p:cNvPr>
          <p:cNvCxnSpPr>
            <a:cxnSpLocks/>
          </p:cNvCxnSpPr>
          <p:nvPr/>
        </p:nvCxnSpPr>
        <p:spPr>
          <a:xfrm>
            <a:off x="5053271" y="1786268"/>
            <a:ext cx="0" cy="3372748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B619FB71-8F39-70A5-AD8B-761A8C0BC1E9}"/>
              </a:ext>
            </a:extLst>
          </p:cNvPr>
          <p:cNvSpPr txBox="1">
            <a:spLocks/>
          </p:cNvSpPr>
          <p:nvPr/>
        </p:nvSpPr>
        <p:spPr>
          <a:xfrm>
            <a:off x="11051258" y="2902273"/>
            <a:ext cx="831448" cy="125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Field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of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view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C962CEBB-B295-3124-3EE2-3307D0584417}"/>
              </a:ext>
            </a:extLst>
          </p:cNvPr>
          <p:cNvSpPr txBox="1">
            <a:spLocks/>
          </p:cNvSpPr>
          <p:nvPr/>
        </p:nvSpPr>
        <p:spPr>
          <a:xfrm>
            <a:off x="5109495" y="2861449"/>
            <a:ext cx="831448" cy="125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Field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of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view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DF02237-BCB8-DE3F-8B56-F5BD4B153457}"/>
              </a:ext>
            </a:extLst>
          </p:cNvPr>
          <p:cNvCxnSpPr>
            <a:cxnSpLocks/>
          </p:cNvCxnSpPr>
          <p:nvPr/>
        </p:nvCxnSpPr>
        <p:spPr>
          <a:xfrm>
            <a:off x="372657" y="3865944"/>
            <a:ext cx="989711" cy="40512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3684830-1A9A-F9AA-06D0-D5450E09558D}"/>
              </a:ext>
            </a:extLst>
          </p:cNvPr>
          <p:cNvCxnSpPr>
            <a:cxnSpLocks/>
          </p:cNvCxnSpPr>
          <p:nvPr/>
        </p:nvCxnSpPr>
        <p:spPr>
          <a:xfrm>
            <a:off x="6323390" y="3974894"/>
            <a:ext cx="2349346" cy="0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30533FE-FDDB-A942-A0D2-26C9DE5BF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925" y="3987814"/>
                <a:ext cx="516750" cy="494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30533FE-FDDB-A942-A0D2-26C9DE5BF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25" y="3987814"/>
                <a:ext cx="516750" cy="49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C1700104-F1BC-1181-FD03-5F6A3BDAE9DE}"/>
              </a:ext>
            </a:extLst>
          </p:cNvPr>
          <p:cNvSpPr txBox="1">
            <a:spLocks/>
          </p:cNvSpPr>
          <p:nvPr/>
        </p:nvSpPr>
        <p:spPr>
          <a:xfrm>
            <a:off x="549954" y="1001023"/>
            <a:ext cx="9950530" cy="59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Changing focal length changes field of view a fixed distance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AD2853B-A44B-B1F4-C9D2-797C9818FAC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377855" y="5086945"/>
            <a:ext cx="4573376" cy="72071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2D8493A-FE12-BE8E-E6FC-A529E1F863C7}"/>
              </a:ext>
            </a:extLst>
          </p:cNvPr>
          <p:cNvCxnSpPr>
            <a:cxnSpLocks/>
          </p:cNvCxnSpPr>
          <p:nvPr/>
        </p:nvCxnSpPr>
        <p:spPr>
          <a:xfrm>
            <a:off x="6256256" y="5205918"/>
            <a:ext cx="4573376" cy="72071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0175C510-B17D-40AD-464F-1D829A3E28E8}"/>
              </a:ext>
            </a:extLst>
          </p:cNvPr>
          <p:cNvSpPr txBox="1">
            <a:spLocks/>
          </p:cNvSpPr>
          <p:nvPr/>
        </p:nvSpPr>
        <p:spPr>
          <a:xfrm>
            <a:off x="2103168" y="5159016"/>
            <a:ext cx="686484" cy="494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</a:t>
            </a: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E8247250-04A4-5AD9-D6FA-E9131B85CA01}"/>
              </a:ext>
            </a:extLst>
          </p:cNvPr>
          <p:cNvSpPr txBox="1">
            <a:spLocks/>
          </p:cNvSpPr>
          <p:nvPr/>
        </p:nvSpPr>
        <p:spPr>
          <a:xfrm>
            <a:off x="8329494" y="5205918"/>
            <a:ext cx="686484" cy="494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68F3506-9B2F-D7E9-CB95-91B6748BD635}"/>
              </a:ext>
            </a:extLst>
          </p:cNvPr>
          <p:cNvSpPr txBox="1"/>
          <p:nvPr/>
        </p:nvSpPr>
        <p:spPr>
          <a:xfrm>
            <a:off x="789301" y="2169008"/>
            <a:ext cx="989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DC3DB7E-57C2-74C5-480B-E5CCEEB9B2CD}"/>
              </a:ext>
            </a:extLst>
          </p:cNvPr>
          <p:cNvSpPr txBox="1"/>
          <p:nvPr/>
        </p:nvSpPr>
        <p:spPr>
          <a:xfrm>
            <a:off x="7850554" y="2652273"/>
            <a:ext cx="205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AFBBD-E123-23FB-1F04-D8262041A8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48013" y="4017230"/>
                <a:ext cx="516750" cy="494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AFBBD-E123-23FB-1F04-D8262041A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013" y="4017230"/>
                <a:ext cx="516750" cy="49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70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and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transform between light scattered off objects and projections on a </a:t>
            </a:r>
            <a:r>
              <a:rPr lang="en-US" b="1" dirty="0"/>
              <a:t>camera image plane</a:t>
            </a:r>
            <a:r>
              <a:rPr lang="en-US" dirty="0"/>
              <a:t>?  </a:t>
            </a:r>
          </a:p>
          <a:p>
            <a:r>
              <a:rPr lang="en-US" dirty="0"/>
              <a:t>Use </a:t>
            </a:r>
            <a:r>
              <a:rPr lang="en-US" b="1" dirty="0"/>
              <a:t>planar projective transformation </a:t>
            </a:r>
            <a:r>
              <a:rPr lang="en-US" dirty="0"/>
              <a:t>to model projection of an object to a camera image plane</a:t>
            </a:r>
          </a:p>
          <a:p>
            <a:r>
              <a:rPr lang="en-US" dirty="0"/>
              <a:t>Use projection to transform one </a:t>
            </a:r>
            <a:r>
              <a:rPr lang="en-US" b="1" dirty="0"/>
              <a:t>camera pose </a:t>
            </a:r>
            <a:r>
              <a:rPr lang="en-US" dirty="0"/>
              <a:t>to another </a:t>
            </a:r>
          </a:p>
          <a:p>
            <a:r>
              <a:rPr lang="en-US" dirty="0"/>
              <a:t>Inverse transform from image planes to real-world object location</a:t>
            </a:r>
          </a:p>
          <a:p>
            <a:r>
              <a:rPr lang="en-US" dirty="0"/>
              <a:t>Planar transformations use </a:t>
            </a:r>
            <a:r>
              <a:rPr lang="en-US" b="1" dirty="0"/>
              <a:t>projection 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Models and 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3682588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Can form linear system of equations in</a:t>
                </a:r>
                <a:r>
                  <a:rPr lang="en-US" b="1" dirty="0"/>
                  <a:t> homogenous coordinates</a:t>
                </a:r>
              </a:p>
              <a:p>
                <a:r>
                  <a:rPr lang="en-US" dirty="0"/>
                  <a:t>Define position on image plane and object: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Transform back to Cartesian image plane coordinates,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333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/>
              <p:nvPr/>
            </p:nvSpPr>
            <p:spPr>
              <a:xfrm>
                <a:off x="6923554" y="2472910"/>
                <a:ext cx="1553887" cy="126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554" y="2472910"/>
                <a:ext cx="1553887" cy="1266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C4C40A92-B994-445F-85FB-98AEB06E46FE}"/>
              </a:ext>
            </a:extLst>
          </p:cNvPr>
          <p:cNvSpPr/>
          <p:nvPr/>
        </p:nvSpPr>
        <p:spPr>
          <a:xfrm>
            <a:off x="3039997" y="540214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/>
              <p:nvPr/>
            </p:nvSpPr>
            <p:spPr>
              <a:xfrm>
                <a:off x="9764455" y="1171326"/>
                <a:ext cx="1649233" cy="1546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455" y="1171326"/>
                <a:ext cx="1649233" cy="15460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80DECC-BE3E-1202-9D3C-CC9518F012D6}"/>
                  </a:ext>
                </a:extLst>
              </p:cNvPr>
              <p:cNvSpPr txBox="1"/>
              <p:nvPr/>
            </p:nvSpPr>
            <p:spPr>
              <a:xfrm>
                <a:off x="3063335" y="4506262"/>
                <a:ext cx="1387623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80DECC-BE3E-1202-9D3C-CC9518F01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335" y="4506262"/>
                <a:ext cx="1387623" cy="14529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701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Transform formations applied using pin hole camera model</a:t>
                </a:r>
              </a:p>
              <a:p>
                <a:r>
                  <a:rPr lang="en-US" dirty="0"/>
                  <a:t>Transformation between real-world and image coordinates require two sets of parameters </a:t>
                </a:r>
              </a:p>
              <a:p>
                <a:r>
                  <a:rPr lang="en-US" b="1" dirty="0"/>
                  <a:t>Intrinsic</a:t>
                </a:r>
                <a:r>
                  <a:rPr lang="en-US" dirty="0"/>
                  <a:t> or </a:t>
                </a:r>
                <a:r>
                  <a:rPr lang="en-US" b="1" dirty="0"/>
                  <a:t>camara parameters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– focal length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dirty="0"/>
                  <a:t> – image array offset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dirty="0"/>
                  <a:t> – skew correction, or idiosyncratic term</a:t>
                </a:r>
              </a:p>
              <a:p>
                <a:r>
                  <a:rPr lang="en-US" b="1" dirty="0"/>
                  <a:t>Extrinsic</a:t>
                </a:r>
                <a:r>
                  <a:rPr lang="en-US" dirty="0"/>
                  <a:t> or </a:t>
                </a:r>
                <a:r>
                  <a:rPr lang="en-US" b="1" dirty="0"/>
                  <a:t>camera pose</a:t>
                </a:r>
                <a:r>
                  <a:rPr lang="en-US" dirty="0"/>
                  <a:t>, position and orientation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matrix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dirty="0"/>
                  <a:t> - translation 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Extrinsic transformation </a:t>
                </a:r>
                <a:r>
                  <a:rPr lang="en-US" dirty="0"/>
                  <a:t>for position and rotation comprises two independent operations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transformation, 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Translation transformation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140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Pose Model in Cartesian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use homogenous coordinates?</a:t>
                </a:r>
              </a:p>
              <a:p>
                <a:r>
                  <a:rPr lang="en-US" dirty="0"/>
                  <a:t>Consider an extrinsic transformation in cartesian coordinates: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brk m:alnAt="7"/>
                        </m:rPr>
                        <a:rPr lang="el-G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𝜴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Where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position vector on image plan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position vector in world coordinates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rotation matrix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translation vector </a:t>
                </a:r>
              </a:p>
              <a:p>
                <a:r>
                  <a:rPr lang="en-US" dirty="0"/>
                  <a:t>An affine not a linear relationship!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 b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11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Extrinsic transformation </a:t>
                </a:r>
                <a:r>
                  <a:rPr lang="en-US" dirty="0"/>
                  <a:t>in homogeneous coordinates represented by a single matrix combining rotation and translation: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set of linear equations!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113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a transformation from 3-d world coordinates to 2-d image plan coordinates   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matrix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dirty="0"/>
                  <a:t> is 3-d real-world object location in homogeneous coordinates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is 2-d image plane location in homogeneous coordinates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969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22E2FB8B-716A-43AB-5352-1E463B9AF7A1}"/>
              </a:ext>
            </a:extLst>
          </p:cNvPr>
          <p:cNvSpPr/>
          <p:nvPr/>
        </p:nvSpPr>
        <p:spPr>
          <a:xfrm rot="10800000">
            <a:off x="7588997" y="2833854"/>
            <a:ext cx="3526436" cy="3145915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1121712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 in Homogeneous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1321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project location of another </a:t>
            </a:r>
            <a:r>
              <a:rPr lang="en-US" b="1" dirty="0"/>
              <a:t>plane onto an image plane </a:t>
            </a:r>
            <a:r>
              <a:rPr lang="en-US" dirty="0"/>
              <a:t>in homogeneous coordinates for the pinhole camera model with </a:t>
            </a:r>
            <a:r>
              <a:rPr lang="en-US" b="1" dirty="0"/>
              <a:t>common optical center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4981181" y="3583532"/>
            <a:ext cx="2632386" cy="2403340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2085836" y="493392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312079" y="5049403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198958" y="4933924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278946" y="5131058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1915377" y="4349149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2085836" y="5028252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7295630" y="4973039"/>
            <a:ext cx="205658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2864199" y="493362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199" y="4933626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2480508" y="5295021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508" y="5295021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1727222" y="5538925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22" y="5538925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 flipH="1">
            <a:off x="2175338" y="5979769"/>
            <a:ext cx="20235" cy="19253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2213858" y="6172302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4971290" y="2999916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4971290" y="2999916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3473120" y="562922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120" y="562922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2085836" y="4066910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7249121" y="3528211"/>
            <a:ext cx="1418555" cy="32395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6094799" y="394900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8547506" y="338260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6254646" y="4513064"/>
            <a:ext cx="20641" cy="170380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9082476" y="4995181"/>
            <a:ext cx="143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1413162" y="3617437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6162166" y="491277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5651890" y="5127039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/>
              <p:nvPr/>
            </p:nvSpPr>
            <p:spPr>
              <a:xfrm>
                <a:off x="6029372" y="3810567"/>
                <a:ext cx="125406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372" y="3810567"/>
                <a:ext cx="125406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/>
              <p:nvPr/>
            </p:nvSpPr>
            <p:spPr>
              <a:xfrm>
                <a:off x="8708097" y="3019525"/>
                <a:ext cx="1423530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097" y="3019525"/>
                <a:ext cx="1423530" cy="10502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35EA64-B09C-E6A2-E953-5C447566F671}"/>
              </a:ext>
            </a:extLst>
          </p:cNvPr>
          <p:cNvCxnSpPr>
            <a:cxnSpLocks/>
          </p:cNvCxnSpPr>
          <p:nvPr/>
        </p:nvCxnSpPr>
        <p:spPr>
          <a:xfrm flipH="1">
            <a:off x="2198443" y="6290853"/>
            <a:ext cx="6509654" cy="18383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A10241-164E-BE5A-12BE-43C3B642572E}"/>
              </a:ext>
            </a:extLst>
          </p:cNvPr>
          <p:cNvCxnSpPr>
            <a:cxnSpLocks/>
          </p:cNvCxnSpPr>
          <p:nvPr/>
        </p:nvCxnSpPr>
        <p:spPr>
          <a:xfrm>
            <a:off x="8654001" y="3575737"/>
            <a:ext cx="0" cy="271511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39B28C-643C-A2D7-C274-4ED1583AC37B}"/>
                  </a:ext>
                </a:extLst>
              </p:cNvPr>
              <p:cNvSpPr txBox="1"/>
              <p:nvPr/>
            </p:nvSpPr>
            <p:spPr>
              <a:xfrm>
                <a:off x="8334031" y="6194587"/>
                <a:ext cx="6765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39B28C-643C-A2D7-C274-4ED1583A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031" y="6194587"/>
                <a:ext cx="67653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20F05-C6ED-F965-48C3-47E24EF3B635}"/>
                  </a:ext>
                </a:extLst>
              </p:cNvPr>
              <p:cNvSpPr txBox="1"/>
              <p:nvPr/>
            </p:nvSpPr>
            <p:spPr>
              <a:xfrm>
                <a:off x="8323922" y="2386806"/>
                <a:ext cx="2736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20F05-C6ED-F965-48C3-47E24EF3B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922" y="2386806"/>
                <a:ext cx="2736016" cy="461665"/>
              </a:xfrm>
              <a:prstGeom prst="rect">
                <a:avLst/>
              </a:prstGeom>
              <a:blipFill>
                <a:blip r:embed="rId10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604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Transformation between points on planes </a:t>
                </a:r>
                <a:r>
                  <a:rPr lang="en-US" dirty="0"/>
                  <a:t>in homogeneous coordinates represented by a single matrix combining rotation and translation: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𝜴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a transformation between 2-d locations on the plane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08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and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Projections are used in many computer vision applications</a:t>
            </a:r>
          </a:p>
          <a:p>
            <a:r>
              <a:rPr lang="en-US" dirty="0"/>
              <a:t>Warping images to adjust for camera viewpoint, aka, </a:t>
            </a:r>
            <a:r>
              <a:rPr lang="en-US" b="1" dirty="0"/>
              <a:t>camera pose</a:t>
            </a:r>
          </a:p>
          <a:p>
            <a:r>
              <a:rPr lang="en-US" dirty="0"/>
              <a:t>Tracking moving objects – a.k.a. </a:t>
            </a:r>
            <a:r>
              <a:rPr lang="en-US" b="1" dirty="0"/>
              <a:t>optical flow</a:t>
            </a:r>
          </a:p>
          <a:p>
            <a:r>
              <a:rPr lang="en-US" b="1" dirty="0"/>
              <a:t>Stitching </a:t>
            </a:r>
            <a:r>
              <a:rPr lang="en-US" dirty="0"/>
              <a:t>images together</a:t>
            </a:r>
          </a:p>
          <a:p>
            <a:r>
              <a:rPr lang="en-US" b="1" dirty="0"/>
              <a:t>3D computer vision</a:t>
            </a:r>
          </a:p>
          <a:p>
            <a:r>
              <a:rPr lang="en-US" dirty="0"/>
              <a:t>Integrating different imaging types, e.g. lidar and optical – beyond scope of our course  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1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Intrisic transformation </a:t>
                </a:r>
                <a:r>
                  <a:rPr lang="en-US" dirty="0"/>
                  <a:t>adjusts for characteristics of a camera</a:t>
                </a:r>
              </a:p>
              <a:p>
                <a:r>
                  <a:rPr lang="en-US" b="1" dirty="0"/>
                  <a:t>Intrinsic</a:t>
                </a:r>
                <a:r>
                  <a:rPr lang="en-US" dirty="0"/>
                  <a:t> transformation comprised of three independent components</a:t>
                </a:r>
              </a:p>
              <a:p>
                <a:pPr lvl="1"/>
                <a:r>
                  <a:rPr lang="en-US" sz="2400" b="1" dirty="0">
                    <a:ea typeface="Cambria Math" panose="02040503050406030204" pitchFamily="18" charset="0"/>
                  </a:rPr>
                  <a:t>Focal length,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Image array offsets,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b="0" dirty="0"/>
              </a:p>
              <a:p>
                <a:pPr lvl="1"/>
                <a:r>
                  <a:rPr lang="en-US" b="1" dirty="0"/>
                  <a:t>Skew correction,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en-US" b="1" dirty="0"/>
              </a:p>
              <a:p>
                <a:pPr lvl="1"/>
                <a:endParaRPr lang="en-US" b="1" dirty="0"/>
              </a:p>
              <a:p>
                <a:r>
                  <a:rPr lang="en-US" i="1" dirty="0"/>
                  <a:t>Intrinsic</a:t>
                </a:r>
                <a:r>
                  <a:rPr lang="en-US" dirty="0"/>
                  <a:t> or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Camera calibration matrix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70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020391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find the Intrinsic parameters of a camera? </a:t>
            </a:r>
          </a:p>
          <a:p>
            <a:r>
              <a:rPr lang="en-US" dirty="0"/>
              <a:t>Two ways to find intrinsic parameters   </a:t>
            </a:r>
          </a:p>
          <a:p>
            <a:pPr lvl="1"/>
            <a:r>
              <a:rPr lang="en-US" dirty="0"/>
              <a:t>Learn from multiple camera views of scene – more on this later</a:t>
            </a:r>
          </a:p>
          <a:p>
            <a:pPr lvl="1"/>
            <a:r>
              <a:rPr lang="en-US" dirty="0"/>
              <a:t>Use multiple views of a known target</a:t>
            </a:r>
          </a:p>
          <a:p>
            <a:r>
              <a:rPr lang="en-US" dirty="0">
                <a:hlinkClick r:id="rId2"/>
              </a:rPr>
              <a:t>Wide variety of targets available commercially</a:t>
            </a:r>
            <a:endParaRPr lang="en-US" dirty="0"/>
          </a:p>
          <a:p>
            <a:r>
              <a:rPr lang="en-US" dirty="0">
                <a:hlinkClick r:id="rId3"/>
              </a:rPr>
              <a:t>Other suppliers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545CD-6659-4B74-AFA9-A7A558C8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306" y="1412123"/>
            <a:ext cx="7080474" cy="40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9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 in 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construct the </a:t>
                </a:r>
                <a:r>
                  <a:rPr lang="en-US" b="1" dirty="0"/>
                  <a:t>intrinsic transformation </a:t>
                </a:r>
                <a:r>
                  <a:rPr lang="en-US" dirty="0"/>
                  <a:t>in homogenous coordinates? 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𝚲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l-G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dirty="0"/>
                  <a:t>A set of linear equations!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570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44075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to solve for the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homogenous coordinates we can solve the three equations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440750" cy="5705610"/>
              </a:xfrm>
              <a:blipFill>
                <a:blip r:embed="rId2"/>
                <a:stretch>
                  <a:fillRect l="-122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10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Complete homogeneous transformation</a:t>
                </a:r>
                <a:r>
                  <a:rPr lang="en-US" b="1" dirty="0"/>
                  <a:t> </a:t>
                </a:r>
                <a:r>
                  <a:rPr lang="en-US" dirty="0"/>
                  <a:t>accounts for camera pose and camera characteristics</a:t>
                </a:r>
              </a:p>
              <a:p>
                <a:r>
                  <a:rPr lang="en-US" dirty="0"/>
                  <a:t>Linear extrinsic and intrinsic transformations combined by matrix multiplication: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These equations are no longer linear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𝜦</m:t>
                        </m:r>
                      </m:e>
                    </m:acc>
                  </m:oMath>
                </a14:m>
                <a:r>
                  <a:rPr lang="en-US" dirty="0"/>
                  <a:t> depends 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</m:oMath>
                </a14:m>
                <a:r>
                  <a:rPr lang="en-US" dirty="0"/>
                  <a:t> and vice versa!</a:t>
                </a:r>
              </a:p>
              <a:p>
                <a:pPr lvl="1"/>
                <a:r>
                  <a:rPr lang="en-US" dirty="0"/>
                  <a:t>We will address this problem in subsequent lesson </a:t>
                </a:r>
              </a:p>
              <a:p>
                <a:r>
                  <a:rPr lang="en-US" dirty="0"/>
                  <a:t>Estimating the parameters requires solving a nonlinear optimization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010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 Problems</a:t>
            </a:r>
          </a:p>
        </p:txBody>
      </p:sp>
    </p:spTree>
    <p:extLst>
      <p:ext uri="{BB962C8B-B14F-4D97-AF65-F5344CB8AC3E}">
        <p14:creationId xmlns:p14="http://schemas.microsoft.com/office/powerpoint/2010/main" val="2937201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simplify these planar transformations?   </a:t>
            </a:r>
          </a:p>
          <a:p>
            <a:r>
              <a:rPr lang="en-US" dirty="0"/>
              <a:t>There are four levels of complexity </a:t>
            </a:r>
          </a:p>
          <a:p>
            <a:r>
              <a:rPr lang="en-US" b="1" dirty="0"/>
              <a:t>2-D Euclidean </a:t>
            </a:r>
            <a:r>
              <a:rPr lang="en-US" dirty="0"/>
              <a:t>– Rotation and translation  </a:t>
            </a:r>
          </a:p>
          <a:p>
            <a:r>
              <a:rPr lang="en-US" b="1" dirty="0"/>
              <a:t>2-D Similarity </a:t>
            </a:r>
            <a:r>
              <a:rPr lang="en-US" dirty="0"/>
              <a:t>– Rotation, translation, and scaling </a:t>
            </a:r>
          </a:p>
          <a:p>
            <a:r>
              <a:rPr lang="en-US" b="1" dirty="0"/>
              <a:t>Affine</a:t>
            </a:r>
            <a:r>
              <a:rPr lang="en-US" dirty="0"/>
              <a:t> - Rotation, translation, scaling, shearing  </a:t>
            </a:r>
          </a:p>
          <a:p>
            <a:r>
              <a:rPr lang="en-US" b="1" dirty="0"/>
              <a:t>Projective</a:t>
            </a:r>
            <a:r>
              <a:rPr lang="en-US" dirty="0"/>
              <a:t> – General transformation </a:t>
            </a:r>
          </a:p>
        </p:txBody>
      </p:sp>
    </p:spTree>
    <p:extLst>
      <p:ext uri="{BB962C8B-B14F-4D97-AF65-F5344CB8AC3E}">
        <p14:creationId xmlns:p14="http://schemas.microsoft.com/office/powerpoint/2010/main" val="189063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simplify these planar transformations?   </a:t>
                </a:r>
              </a:p>
              <a:p>
                <a:r>
                  <a:rPr lang="en-US" dirty="0"/>
                  <a:t>We can construct the complete </a:t>
                </a:r>
                <a:r>
                  <a:rPr lang="en-US" dirty="0" err="1"/>
                  <a:t>holmography</a:t>
                </a:r>
                <a:r>
                  <a:rPr lang="en-US" dirty="0"/>
                  <a:t> as the product of simple transformations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ea typeface="Cambria Math" panose="02040503050406030204" pitchFamily="18" charset="0"/>
                  </a:rPr>
                  <a:t>2-D Euclidian </a:t>
                </a:r>
                <a:r>
                  <a:rPr lang="en-US" dirty="0">
                    <a:ea typeface="Cambria Math" panose="02040503050406030204" pitchFamily="18" charset="0"/>
                  </a:rPr>
                  <a:t>– Rotation and translation  </a:t>
                </a:r>
                <a:endParaRPr lang="en-US" i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2-D Similarity </a:t>
                </a:r>
                <a:r>
                  <a:rPr lang="en-US" dirty="0"/>
                  <a:t>– Rotation, translation, and scaling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Affine</a:t>
                </a:r>
                <a:r>
                  <a:rPr lang="en-US" dirty="0"/>
                  <a:t> - Rotation, translation, scaling, shearing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Projective</a:t>
                </a:r>
                <a:r>
                  <a:rPr lang="en-US" dirty="0"/>
                  <a:t> – Perspective point transformation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040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simplify these planar transformations?   </a:t>
            </a:r>
          </a:p>
          <a:p>
            <a:r>
              <a:rPr lang="en-US" dirty="0"/>
              <a:t>Model is restricted to </a:t>
            </a:r>
            <a:r>
              <a:rPr lang="en-US" b="1" dirty="0"/>
              <a:t>planar transformations</a:t>
            </a:r>
            <a:endParaRPr lang="en-US" dirty="0"/>
          </a:p>
          <a:p>
            <a:r>
              <a:rPr lang="en-US" dirty="0"/>
              <a:t>Transformation matrices are </a:t>
            </a:r>
            <a:r>
              <a:rPr lang="en-US" b="1" dirty="0"/>
              <a:t>constant over image </a:t>
            </a:r>
            <a:r>
              <a:rPr lang="en-US" dirty="0"/>
              <a:t>    </a:t>
            </a:r>
          </a:p>
          <a:p>
            <a:r>
              <a:rPr lang="en-US" dirty="0"/>
              <a:t>Assumes all objects in image are at a </a:t>
            </a:r>
            <a:r>
              <a:rPr lang="en-US" b="1" dirty="0"/>
              <a:t>constant distance from image plane </a:t>
            </a:r>
            <a:r>
              <a:rPr lang="en-US" dirty="0"/>
              <a:t> </a:t>
            </a:r>
          </a:p>
          <a:p>
            <a:r>
              <a:rPr lang="en-US" dirty="0"/>
              <a:t>How to overcome the limitations of the model? </a:t>
            </a:r>
          </a:p>
          <a:p>
            <a:pPr lvl="1"/>
            <a:r>
              <a:rPr lang="en-US" dirty="0"/>
              <a:t>Can apply transformations over piecewise patches of the image, for example see </a:t>
            </a:r>
            <a:r>
              <a:rPr lang="en-US" dirty="0">
                <a:hlinkClick r:id="rId2"/>
              </a:rPr>
              <a:t>implementation in Scikit Image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Or, use a polynomial representation of parameters, for example see </a:t>
            </a:r>
            <a:r>
              <a:rPr lang="en-US" dirty="0">
                <a:hlinkClick r:id="rId3"/>
              </a:rPr>
              <a:t>implementation in Scikit Image</a:t>
            </a:r>
            <a:r>
              <a:rPr 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611902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Euclidean transformation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Planer operation    </a:t>
                </a:r>
              </a:p>
              <a:p>
                <a:r>
                  <a:rPr lang="en-US" dirty="0"/>
                  <a:t>Applies </a:t>
                </a:r>
                <a:r>
                  <a:rPr lang="en-US" b="1" dirty="0"/>
                  <a:t>rotation and translation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a.k.a. </a:t>
                </a:r>
                <a:r>
                  <a:rPr lang="en-US" b="1" dirty="0"/>
                  <a:t>rigid body transformation </a:t>
                </a:r>
              </a:p>
              <a:p>
                <a:r>
                  <a:rPr lang="en-US" dirty="0"/>
                  <a:t>3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r>
                  <a:rPr lang="en-US" dirty="0"/>
                  <a:t>Simple cases </a:t>
                </a:r>
              </a:p>
              <a:p>
                <a:pPr lvl="1"/>
                <a:r>
                  <a:rPr lang="en-US" dirty="0"/>
                  <a:t>Pure rotation – 1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pPr lvl="1"/>
                <a:r>
                  <a:rPr lang="en-US" dirty="0"/>
                  <a:t>Pure translation – 2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r>
                  <a:rPr lang="en-US" dirty="0"/>
                  <a:t>Preserves </a:t>
                </a:r>
                <a:r>
                  <a:rPr lang="en-US" b="1" dirty="0"/>
                  <a:t>shape, size , parallel lines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611902" cy="5390719"/>
              </a:xfrm>
              <a:blipFill>
                <a:blip r:embed="rId2"/>
                <a:stretch>
                  <a:fillRect l="-2283" t="-1923" r="-2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14AFF8-9558-4040-BAB4-0CA3E525B1DE}"/>
              </a:ext>
            </a:extLst>
          </p:cNvPr>
          <p:cNvSpPr/>
          <p:nvPr/>
        </p:nvSpPr>
        <p:spPr>
          <a:xfrm rot="20212906">
            <a:off x="9420225" y="2247901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C8ACFD-CE3D-4FA1-8EA1-F259592D8777}"/>
              </a:ext>
            </a:extLst>
          </p:cNvPr>
          <p:cNvSpPr/>
          <p:nvPr/>
        </p:nvSpPr>
        <p:spPr>
          <a:xfrm rot="3284085">
            <a:off x="7924800" y="4162427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05C5AC-D8EA-4BB3-8358-C4892C23DF28}"/>
              </a:ext>
            </a:extLst>
          </p:cNvPr>
          <p:cNvSpPr/>
          <p:nvPr/>
        </p:nvSpPr>
        <p:spPr>
          <a:xfrm rot="1132466">
            <a:off x="6743700" y="2900578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0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9" grpId="0" animBg="1"/>
      <p:bldP spid="50" grpId="0" animBg="1"/>
      <p:bldP spid="8" grpId="0" animBg="1"/>
      <p:bldP spid="53" grpId="0" animBg="1"/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Projective transform changes view on image plane  </a:t>
            </a:r>
          </a:p>
          <a:p>
            <a:r>
              <a:rPr lang="en-US" dirty="0"/>
              <a:t>Projections of 4 points on a line</a:t>
            </a:r>
          </a:p>
          <a:p>
            <a:r>
              <a:rPr lang="en-US" dirty="0"/>
              <a:t>Transformation projects one view to another on the image plane  </a:t>
            </a:r>
          </a:p>
          <a:p>
            <a:r>
              <a:rPr lang="en-US" dirty="0"/>
              <a:t>Planar transformation have common Optical center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6045640" y="943012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06272" y="1539457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125874" y="1737041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24060" y="2646085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16416" y="1478774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06272" y="1889595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06272" y="2282642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06272" y="2632780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723122" y="2692962"/>
            <a:ext cx="1450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Projection 1</a:t>
            </a:r>
            <a:endParaRPr lang="en-US" sz="2400" baseline="-250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D47418-7722-95BB-6C5A-F865CA2ACD8C}"/>
              </a:ext>
            </a:extLst>
          </p:cNvPr>
          <p:cNvCxnSpPr>
            <a:cxnSpLocks/>
            <a:endCxn id="5" idx="6"/>
          </p:cNvCxnSpPr>
          <p:nvPr/>
        </p:nvCxnSpPr>
        <p:spPr>
          <a:xfrm flipH="1" flipV="1">
            <a:off x="6714495" y="2700825"/>
            <a:ext cx="4092014" cy="13017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335C6C-BDE3-1B44-2EC6-9E5AF1A669E9}"/>
              </a:ext>
            </a:extLst>
          </p:cNvPr>
          <p:cNvCxnSpPr>
            <a:cxnSpLocks/>
            <a:stCxn id="21" idx="0"/>
            <a:endCxn id="5" idx="5"/>
          </p:cNvCxnSpPr>
          <p:nvPr/>
        </p:nvCxnSpPr>
        <p:spPr>
          <a:xfrm flipH="1" flipV="1">
            <a:off x="6701251" y="2739531"/>
            <a:ext cx="3282948" cy="17353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FBB8642-4C85-33CB-C350-F0F80FD5DB36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>
          <a:xfrm flipH="1" flipV="1">
            <a:off x="6624060" y="2700825"/>
            <a:ext cx="3984068" cy="149562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871158-3A48-1CDE-D4EA-439B1999F92C}"/>
              </a:ext>
            </a:extLst>
          </p:cNvPr>
          <p:cNvCxnSpPr>
            <a:cxnSpLocks/>
            <a:stCxn id="19" idx="7"/>
            <a:endCxn id="5" idx="2"/>
          </p:cNvCxnSpPr>
          <p:nvPr/>
        </p:nvCxnSpPr>
        <p:spPr>
          <a:xfrm flipH="1" flipV="1">
            <a:off x="6624060" y="2700825"/>
            <a:ext cx="3669593" cy="16496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8EFD386-CC2E-2A73-B195-63B60EEAE01C}"/>
              </a:ext>
            </a:extLst>
          </p:cNvPr>
          <p:cNvCxnSpPr>
            <a:cxnSpLocks/>
          </p:cNvCxnSpPr>
          <p:nvPr/>
        </p:nvCxnSpPr>
        <p:spPr>
          <a:xfrm flipH="1" flipV="1">
            <a:off x="8408215" y="2027722"/>
            <a:ext cx="21429" cy="2071520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11CA463D-20F9-6BE0-B910-F2E6B1352184}"/>
              </a:ext>
            </a:extLst>
          </p:cNvPr>
          <p:cNvSpPr/>
          <p:nvPr/>
        </p:nvSpPr>
        <p:spPr>
          <a:xfrm>
            <a:off x="8365454" y="363374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340647-0A7B-AB23-24C7-064F17AA8BDC}"/>
              </a:ext>
            </a:extLst>
          </p:cNvPr>
          <p:cNvGrpSpPr/>
          <p:nvPr/>
        </p:nvGrpSpPr>
        <p:grpSpPr>
          <a:xfrm flipH="1">
            <a:off x="8418475" y="3192298"/>
            <a:ext cx="45719" cy="512756"/>
            <a:chOff x="11707371" y="2253726"/>
            <a:chExt cx="149222" cy="1171780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14F9A51-41AD-A7F8-2C51-0CF51DF1313B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9CB9E09-878C-9C66-2FCB-1C0D4231CB99}"/>
                </a:ext>
              </a:extLst>
            </p:cNvPr>
            <p:cNvCxnSpPr>
              <a:cxnSpLocks/>
              <a:stCxn id="91" idx="4"/>
              <a:endCxn id="98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1637F0A-58A5-47B9-33C1-4E73B304AD3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60C7B21-4032-A179-924F-3864F868D45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47D0A1E-AB66-043D-7D2E-2020A9C9F1C0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0559AAA6-AD73-01A4-FBB5-D6498ADA6A77}"/>
              </a:ext>
            </a:extLst>
          </p:cNvPr>
          <p:cNvSpPr/>
          <p:nvPr/>
        </p:nvSpPr>
        <p:spPr>
          <a:xfrm>
            <a:off x="8365454" y="347523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7FC4F5C-1C80-E7C2-BADB-836154C15274}"/>
              </a:ext>
            </a:extLst>
          </p:cNvPr>
          <p:cNvSpPr/>
          <p:nvPr/>
        </p:nvSpPr>
        <p:spPr>
          <a:xfrm>
            <a:off x="8365445" y="3350783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1E204CF-F4D8-2E84-58B8-CBED1BC82D8D}"/>
              </a:ext>
            </a:extLst>
          </p:cNvPr>
          <p:cNvSpPr/>
          <p:nvPr/>
        </p:nvSpPr>
        <p:spPr>
          <a:xfrm>
            <a:off x="8365445" y="3191337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72DEA7B-375A-700B-CE6D-BB558CA60AC3}"/>
              </a:ext>
            </a:extLst>
          </p:cNvPr>
          <p:cNvSpPr/>
          <p:nvPr/>
        </p:nvSpPr>
        <p:spPr>
          <a:xfrm>
            <a:off x="8349940" y="260040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1F37B58-8693-BBB7-7203-316504D7C4A9}"/>
              </a:ext>
            </a:extLst>
          </p:cNvPr>
          <p:cNvGrpSpPr/>
          <p:nvPr/>
        </p:nvGrpSpPr>
        <p:grpSpPr>
          <a:xfrm flipH="1">
            <a:off x="8407306" y="2187752"/>
            <a:ext cx="45719" cy="512756"/>
            <a:chOff x="11707371" y="2253726"/>
            <a:chExt cx="149222" cy="117178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59CA646-ACEB-0239-36FD-1BAE0E9E72B0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04EE55D-75CF-8671-2648-9B6C877F34CB}"/>
                </a:ext>
              </a:extLst>
            </p:cNvPr>
            <p:cNvCxnSpPr>
              <a:cxnSpLocks/>
              <a:stCxn id="104" idx="4"/>
              <a:endCxn id="108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FDF8D99-5794-B95E-6CCF-8A00C6C586F7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1804217-2DAE-22DC-67DC-D6EE14ABF3CF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09D8E48-D396-CD2E-F62A-5112B01BB5D8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54076D8B-CB77-FE62-D33F-636EECF37F01}"/>
              </a:ext>
            </a:extLst>
          </p:cNvPr>
          <p:cNvSpPr/>
          <p:nvPr/>
        </p:nvSpPr>
        <p:spPr>
          <a:xfrm>
            <a:off x="8354285" y="2470684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7A72A1D-8CF6-DC59-5403-E28CF4AA6C59}"/>
              </a:ext>
            </a:extLst>
          </p:cNvPr>
          <p:cNvSpPr/>
          <p:nvPr/>
        </p:nvSpPr>
        <p:spPr>
          <a:xfrm>
            <a:off x="8354276" y="2346237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AF3E37-5CDA-6FF3-6A81-B6A38CF958CA}"/>
              </a:ext>
            </a:extLst>
          </p:cNvPr>
          <p:cNvSpPr/>
          <p:nvPr/>
        </p:nvSpPr>
        <p:spPr>
          <a:xfrm>
            <a:off x="8351217" y="221555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691104-7DFA-2A7B-C5FC-F7CBFDD160FD}"/>
              </a:ext>
            </a:extLst>
          </p:cNvPr>
          <p:cNvSpPr txBox="1"/>
          <p:nvPr/>
        </p:nvSpPr>
        <p:spPr>
          <a:xfrm>
            <a:off x="7908291" y="1235168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5961B44-69E1-A78B-2ECF-B8F37BEF50B0}"/>
              </a:ext>
            </a:extLst>
          </p:cNvPr>
          <p:cNvSpPr txBox="1"/>
          <p:nvPr/>
        </p:nvSpPr>
        <p:spPr>
          <a:xfrm rot="1929047">
            <a:off x="9351699" y="4730847"/>
            <a:ext cx="1450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Projection 2</a:t>
            </a:r>
            <a:endParaRPr lang="en-US" sz="2400" baseline="-25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BCD4E3-AC37-DF5A-D979-0413DAF19189}"/>
              </a:ext>
            </a:extLst>
          </p:cNvPr>
          <p:cNvGrpSpPr/>
          <p:nvPr/>
        </p:nvGrpSpPr>
        <p:grpSpPr>
          <a:xfrm rot="3798766">
            <a:off x="10321412" y="3673948"/>
            <a:ext cx="149222" cy="1171780"/>
            <a:chOff x="11707371" y="2253726"/>
            <a:chExt cx="149222" cy="11717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850E883-0E69-F323-5084-1EE03A464CB5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9881037-92FA-8567-1B60-17A63B6BA5A1}"/>
                </a:ext>
              </a:extLst>
            </p:cNvPr>
            <p:cNvCxnSpPr>
              <a:cxnSpLocks/>
              <a:stCxn id="6" idx="4"/>
              <a:endCxn id="2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ED75F4E-775D-E86A-D95E-B281618DE97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63C08D3-FF7F-A7E1-BCD2-75C48041A76C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57E0020-9006-56A2-E31C-AAAB8D7525FB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063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4" grpId="0"/>
      <p:bldP spid="93" grpId="0"/>
      <p:bldP spid="89" grpId="0" animBg="1"/>
      <p:bldP spid="99" grpId="0" animBg="1"/>
      <p:bldP spid="100" grpId="0" animBg="1"/>
      <p:bldP spid="101" grpId="0" animBg="1"/>
      <p:bldP spid="102" grpId="0" animBg="1"/>
      <p:bldP spid="109" grpId="0" animBg="1"/>
      <p:bldP spid="110" grpId="0" animBg="1"/>
      <p:bldP spid="111" grpId="0" animBg="1"/>
      <p:bldP spid="112" grpId="0"/>
      <p:bldP spid="1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</a:t>
                </a:r>
                <a:r>
                  <a:rPr lang="en-US" dirty="0"/>
                  <a:t> – rotation and translation</a:t>
                </a:r>
              </a:p>
              <a:p>
                <a:r>
                  <a:rPr lang="en-US" dirty="0"/>
                  <a:t>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Multiply both sides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753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</a:t>
                </a:r>
                <a:r>
                  <a:rPr lang="en-US" dirty="0"/>
                  <a:t> – </a:t>
                </a:r>
                <a:r>
                  <a:rPr lang="en-US" b="1" dirty="0"/>
                  <a:t>rotation and translation</a:t>
                </a:r>
              </a:p>
              <a:p>
                <a:r>
                  <a:rPr lang="en-US" dirty="0"/>
                  <a:t>Can write the transformation in Cartesian coordinates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415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1038550" cy="277232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 </a:t>
                </a:r>
              </a:p>
              <a:p>
                <a:r>
                  <a:rPr lang="en-US" dirty="0"/>
                  <a:t>Pure rotation case: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1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Right-handed coordinate system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positive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gives counter clockwise rotation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1038550" cy="2772324"/>
              </a:xfrm>
              <a:blipFill>
                <a:blip r:embed="rId2"/>
                <a:stretch>
                  <a:fillRect l="-1160" t="-5066" b="-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357475" y="4444498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603845">
            <a:off x="5742653" y="3958887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518CF6-0208-43C8-820D-E7C659AAD412}"/>
              </a:ext>
            </a:extLst>
          </p:cNvPr>
          <p:cNvCxnSpPr/>
          <p:nvPr/>
        </p:nvCxnSpPr>
        <p:spPr>
          <a:xfrm>
            <a:off x="8526778" y="6149474"/>
            <a:ext cx="8661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A8B146-20D1-4046-86AF-5145382653CC}"/>
              </a:ext>
            </a:extLst>
          </p:cNvPr>
          <p:cNvCxnSpPr>
            <a:cxnSpLocks/>
          </p:cNvCxnSpPr>
          <p:nvPr/>
        </p:nvCxnSpPr>
        <p:spPr>
          <a:xfrm flipV="1">
            <a:off x="8173431" y="4500640"/>
            <a:ext cx="699156" cy="458515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B38975-320F-4420-B18C-35221D453BE9}"/>
                  </a:ext>
                </a:extLst>
              </p:cNvPr>
              <p:cNvSpPr txBox="1"/>
              <p:nvPr/>
            </p:nvSpPr>
            <p:spPr>
              <a:xfrm>
                <a:off x="8582053" y="5495646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B38975-320F-4420-B18C-35221D453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053" y="5495646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8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87274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Euclidean transformation </a:t>
                </a:r>
              </a:p>
              <a:p>
                <a:r>
                  <a:rPr lang="en-US" dirty="0"/>
                  <a:t>Pure translation case: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2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872743" cy="5390719"/>
              </a:xfrm>
              <a:blipFill>
                <a:blip r:embed="rId2"/>
                <a:stretch>
                  <a:fillRect l="-2628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89612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>
            <a:off x="9088582" y="2309513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4014488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94587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4014488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9458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94587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742680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742680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77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 </a:t>
                </a:r>
              </a:p>
              <a:p>
                <a:r>
                  <a:rPr lang="en-US" dirty="0"/>
                  <a:t>Translation and rotation</a:t>
                </a:r>
              </a:p>
              <a:p>
                <a:r>
                  <a:rPr lang="en-US" dirty="0"/>
                  <a:t>3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745260">
            <a:off x="8512537" y="1806116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2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172075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similarity transformation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Planar operation </a:t>
                </a:r>
              </a:p>
              <a:p>
                <a:r>
                  <a:rPr lang="en-US" dirty="0"/>
                  <a:t>Applies rotation, translation and </a:t>
                </a:r>
                <a:r>
                  <a:rPr lang="en-US" b="1" dirty="0"/>
                  <a:t>scale </a:t>
                </a:r>
              </a:p>
              <a:p>
                <a:r>
                  <a:rPr lang="en-US" dirty="0"/>
                  <a:t>5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pPr lvl="1"/>
                <a:r>
                  <a:rPr lang="en-US" dirty="0"/>
                  <a:t>2 – scale,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angles, parallel lines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172075" cy="5390719"/>
              </a:xfrm>
              <a:blipFill>
                <a:blip r:embed="rId2"/>
                <a:stretch>
                  <a:fillRect l="-2476" t="-1923" r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14AFF8-9558-4040-BAB4-0CA3E525B1DE}"/>
              </a:ext>
            </a:extLst>
          </p:cNvPr>
          <p:cNvSpPr/>
          <p:nvPr/>
        </p:nvSpPr>
        <p:spPr>
          <a:xfrm rot="20212906">
            <a:off x="9772546" y="2490177"/>
            <a:ext cx="1217258" cy="1265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C8ACFD-CE3D-4FA1-8EA1-F259592D8777}"/>
              </a:ext>
            </a:extLst>
          </p:cNvPr>
          <p:cNvSpPr/>
          <p:nvPr/>
        </p:nvSpPr>
        <p:spPr>
          <a:xfrm rot="3284085">
            <a:off x="7477398" y="4650100"/>
            <a:ext cx="2768908" cy="7891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05C5AC-D8EA-4BB3-8358-C4892C23DF28}"/>
              </a:ext>
            </a:extLst>
          </p:cNvPr>
          <p:cNvSpPr/>
          <p:nvPr/>
        </p:nvSpPr>
        <p:spPr>
          <a:xfrm rot="1132466">
            <a:off x="7090814" y="2917228"/>
            <a:ext cx="1627282" cy="1189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9" grpId="0" animBg="1"/>
      <p:bldP spid="50" grpId="0" animBg="1"/>
      <p:bldP spid="8" grpId="0" animBg="1"/>
      <p:bldP spid="53" grpId="0" animBg="1"/>
      <p:bldP spid="5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The planar transformation is then: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503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Planar 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 scale factor,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5841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Planar transformation from one 2-d plane distance </a:t>
                </a:r>
                <a:r>
                  <a:rPr lang="en-US" i="1" dirty="0"/>
                  <a:t>D</a:t>
                </a:r>
                <a:r>
                  <a:rPr lang="en-US" dirty="0"/>
                  <a:t> to another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F92ECD-3F60-6D4F-FAB4-40B415B02218}"/>
              </a:ext>
            </a:extLst>
          </p:cNvPr>
          <p:cNvCxnSpPr>
            <a:cxnSpLocks/>
          </p:cNvCxnSpPr>
          <p:nvPr/>
        </p:nvCxnSpPr>
        <p:spPr>
          <a:xfrm flipH="1">
            <a:off x="4546169" y="3368298"/>
            <a:ext cx="1276028" cy="1234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0CB068-0B18-30AE-95CB-07E520C4ECC2}"/>
              </a:ext>
            </a:extLst>
          </p:cNvPr>
          <p:cNvCxnSpPr>
            <a:cxnSpLocks/>
          </p:cNvCxnSpPr>
          <p:nvPr/>
        </p:nvCxnSpPr>
        <p:spPr>
          <a:xfrm>
            <a:off x="6297478" y="3368298"/>
            <a:ext cx="754251" cy="119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91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similarity transformation </a:t>
                </a:r>
              </a:p>
              <a:p>
                <a:r>
                  <a:rPr lang="en-US" dirty="0"/>
                  <a:t>Translation, rotation and </a:t>
                </a:r>
                <a:r>
                  <a:rPr lang="en-US" b="1" dirty="0"/>
                  <a:t>scale</a:t>
                </a:r>
              </a:p>
              <a:p>
                <a:r>
                  <a:rPr lang="en-US" dirty="0"/>
                  <a:t>5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745260">
            <a:off x="8456510" y="1603495"/>
            <a:ext cx="2737014" cy="17575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H="1" flipV="1">
            <a:off x="8041284" y="2482275"/>
            <a:ext cx="902050" cy="145699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933A28-3C37-42C9-84CA-FB2021D53274}"/>
              </a:ext>
            </a:extLst>
          </p:cNvPr>
          <p:cNvCxnSpPr>
            <a:cxnSpLocks/>
          </p:cNvCxnSpPr>
          <p:nvPr/>
        </p:nvCxnSpPr>
        <p:spPr>
          <a:xfrm flipV="1">
            <a:off x="8043725" y="810918"/>
            <a:ext cx="2440030" cy="1432723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/>
              <p:nvPr/>
            </p:nvSpPr>
            <p:spPr>
              <a:xfrm>
                <a:off x="7925149" y="3103460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149" y="3103460"/>
                <a:ext cx="567160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6C9892-9EC7-4ED1-8A56-6FF6D487EA28}"/>
                  </a:ext>
                </a:extLst>
              </p:cNvPr>
              <p:cNvSpPr txBox="1"/>
              <p:nvPr/>
            </p:nvSpPr>
            <p:spPr>
              <a:xfrm>
                <a:off x="8696580" y="91001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6C9892-9EC7-4ED1-8A56-6FF6D487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580" y="910017"/>
                <a:ext cx="56716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2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  <p:bldP spid="15" grpId="0"/>
      <p:bldP spid="22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Location of points and lines in space is ambiguous in a single camera view</a:t>
            </a:r>
          </a:p>
          <a:p>
            <a:r>
              <a:rPr lang="en-US" dirty="0"/>
              <a:t>4 points along a line on different world planes   </a:t>
            </a:r>
          </a:p>
          <a:p>
            <a:r>
              <a:rPr lang="en-US" dirty="0"/>
              <a:t>All 3 sets of points fall at the same points on the image plan</a:t>
            </a:r>
          </a:p>
          <a:p>
            <a:r>
              <a:rPr lang="en-US" dirty="0"/>
              <a:t>Planar transformation are </a:t>
            </a:r>
            <a:r>
              <a:rPr lang="en-US" dirty="0" err="1"/>
              <a:t>ambigiuous</a:t>
            </a:r>
            <a:r>
              <a:rPr lang="en-US" dirty="0"/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6045640" y="943012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</p:cNvCxnSpPr>
          <p:nvPr/>
        </p:nvCxnSpPr>
        <p:spPr>
          <a:xfrm flipV="1">
            <a:off x="8635825" y="2283229"/>
            <a:ext cx="0" cy="3131422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13852" y="2940634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579562" y="403225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8131775" y="1544440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8987703" y="2429519"/>
            <a:ext cx="1104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1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006610" y="4110617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31640" y="4047262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23996" y="2879951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13852" y="3290772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13852" y="3683819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13852" y="4033957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F1C044-1A01-F115-1BCB-FD4C2D517429}"/>
              </a:ext>
            </a:extLst>
          </p:cNvPr>
          <p:cNvGrpSpPr/>
          <p:nvPr/>
        </p:nvGrpSpPr>
        <p:grpSpPr>
          <a:xfrm rot="20391444">
            <a:off x="11145780" y="3073792"/>
            <a:ext cx="152127" cy="1003022"/>
            <a:chOff x="11707371" y="2253726"/>
            <a:chExt cx="149222" cy="11717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289C6F1-824F-4323-59F0-3D71139B215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C4DE37-5585-25BA-6BE1-74E3E5E81BEB}"/>
                </a:ext>
              </a:extLst>
            </p:cNvPr>
            <p:cNvCxnSpPr>
              <a:cxnSpLocks/>
              <a:stCxn id="49" idx="4"/>
              <a:endCxn id="53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39BAC21-1350-E343-4B18-3B2476C97F79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07BEAE-9846-039F-4216-12E8F027DAD1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B8C0EB4-7319-DDDE-6E90-576FF81D94B6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F7F8FC-1987-CFA0-16D6-1436B8D15A48}"/>
              </a:ext>
            </a:extLst>
          </p:cNvPr>
          <p:cNvGrpSpPr/>
          <p:nvPr/>
        </p:nvGrpSpPr>
        <p:grpSpPr>
          <a:xfrm rot="1698242">
            <a:off x="9705706" y="3240396"/>
            <a:ext cx="116625" cy="897261"/>
            <a:chOff x="11707371" y="2253726"/>
            <a:chExt cx="149222" cy="117178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A92062-6DC9-263C-CAAA-5B57D40106EA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53AA3D-3636-24C7-48BC-F7760EF4ABD0}"/>
                </a:ext>
              </a:extLst>
            </p:cNvPr>
            <p:cNvCxnSpPr>
              <a:cxnSpLocks/>
              <a:stCxn id="55" idx="4"/>
              <a:endCxn id="59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487DA5B-7612-42EA-33B0-033F6C74856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D5D8E3-9BFA-E8D0-9EFA-866C78D1A100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C5CBDC-E7B4-C332-8C2C-970D1D1C09A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F4CE25-EF0D-DA8F-9C33-E062C2C3786C}"/>
              </a:ext>
            </a:extLst>
          </p:cNvPr>
          <p:cNvGrpSpPr/>
          <p:nvPr/>
        </p:nvGrpSpPr>
        <p:grpSpPr>
          <a:xfrm flipH="1">
            <a:off x="8632583" y="3590807"/>
            <a:ext cx="45719" cy="512756"/>
            <a:chOff x="11707371" y="2253726"/>
            <a:chExt cx="149222" cy="11717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A7AC2D-58B0-8D84-12FB-10B31E0793D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52EC671-4F28-629E-DAD2-F73A557889C7}"/>
                </a:ext>
              </a:extLst>
            </p:cNvPr>
            <p:cNvCxnSpPr>
              <a:cxnSpLocks/>
              <a:stCxn id="61" idx="4"/>
              <a:endCxn id="65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86199FF-E318-EA6F-4FED-2B8CFDC4EDF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361B82-E082-3A0C-1727-D99962384017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4D412B-898E-729C-DE5A-477BA165B94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EE902EB-6E9E-E51C-E6A4-B4B293D36430}"/>
              </a:ext>
            </a:extLst>
          </p:cNvPr>
          <p:cNvCxnSpPr>
            <a:cxnSpLocks/>
          </p:cNvCxnSpPr>
          <p:nvPr/>
        </p:nvCxnSpPr>
        <p:spPr>
          <a:xfrm flipV="1">
            <a:off x="8872393" y="2222444"/>
            <a:ext cx="1625896" cy="320853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644E9E-E2E7-F4A8-6B4B-773D1011B0F0}"/>
              </a:ext>
            </a:extLst>
          </p:cNvPr>
          <p:cNvCxnSpPr>
            <a:cxnSpLocks/>
          </p:cNvCxnSpPr>
          <p:nvPr/>
        </p:nvCxnSpPr>
        <p:spPr>
          <a:xfrm flipH="1" flipV="1">
            <a:off x="10739892" y="2222444"/>
            <a:ext cx="1189566" cy="327503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A66E5801-A80F-2223-E828-0406B62DE340}"/>
              </a:ext>
            </a:extLst>
          </p:cNvPr>
          <p:cNvSpPr/>
          <p:nvPr/>
        </p:nvSpPr>
        <p:spPr>
          <a:xfrm>
            <a:off x="8579562" y="387373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EEF2179-7364-F26A-0776-8CE729C55B1E}"/>
              </a:ext>
            </a:extLst>
          </p:cNvPr>
          <p:cNvSpPr/>
          <p:nvPr/>
        </p:nvSpPr>
        <p:spPr>
          <a:xfrm>
            <a:off x="8579553" y="374929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76F4F7B-388C-FCBE-422D-A66CE0FC590F}"/>
              </a:ext>
            </a:extLst>
          </p:cNvPr>
          <p:cNvSpPr/>
          <p:nvPr/>
        </p:nvSpPr>
        <p:spPr>
          <a:xfrm>
            <a:off x="8579553" y="3589846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FF79DAE-43BC-BD02-B08E-9ADA331AB093}"/>
              </a:ext>
            </a:extLst>
          </p:cNvPr>
          <p:cNvCxnSpPr>
            <a:cxnSpLocks/>
          </p:cNvCxnSpPr>
          <p:nvPr/>
        </p:nvCxnSpPr>
        <p:spPr>
          <a:xfrm flipH="1" flipV="1">
            <a:off x="11797851" y="1954882"/>
            <a:ext cx="14231" cy="361464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13BDBFA-E425-213B-236E-3C4D329B04BC}"/>
              </a:ext>
            </a:extLst>
          </p:cNvPr>
          <p:cNvSpPr txBox="1"/>
          <p:nvPr/>
        </p:nvSpPr>
        <p:spPr>
          <a:xfrm>
            <a:off x="10231517" y="4134490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2</a:t>
            </a:r>
            <a:endParaRPr lang="en-US" sz="2400" baseline="-25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860423" y="1146921"/>
            <a:ext cx="1300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3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7" grpId="0" animBg="1"/>
      <p:bldP spid="41" grpId="0"/>
      <p:bldP spid="42" grpId="0"/>
      <p:bldP spid="44" grpId="0"/>
      <p:bldP spid="84" grpId="0" animBg="1"/>
      <p:bldP spid="85" grpId="0" animBg="1"/>
      <p:bldP spid="86" grpId="0" animBg="1"/>
      <p:bldP spid="92" grpId="0"/>
      <p:bldP spid="9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F0BDD82-D66D-4541-93B1-AC81638C7A3C}"/>
              </a:ext>
            </a:extLst>
          </p:cNvPr>
          <p:cNvSpPr/>
          <p:nvPr/>
        </p:nvSpPr>
        <p:spPr>
          <a:xfrm>
            <a:off x="7183689" y="2627327"/>
            <a:ext cx="1492736" cy="1940803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6"/>
                <a:ext cx="5953174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Affine transformation </a:t>
                </a:r>
              </a:p>
              <a:p>
                <a:r>
                  <a:rPr lang="en-US" dirty="0"/>
                  <a:t>Planar operation </a:t>
                </a:r>
              </a:p>
              <a:p>
                <a:r>
                  <a:rPr lang="en-US" dirty="0"/>
                  <a:t>Applies rotation, translation, scale </a:t>
                </a:r>
                <a:r>
                  <a:rPr lang="en-US" b="1" dirty="0"/>
                  <a:t>and shear </a:t>
                </a:r>
              </a:p>
              <a:p>
                <a:r>
                  <a:rPr lang="en-US" dirty="0"/>
                  <a:t>7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pPr lvl="1"/>
                <a:r>
                  <a:rPr lang="en-US" dirty="0"/>
                  <a:t>2 – scale</a:t>
                </a:r>
              </a:p>
              <a:p>
                <a:pPr lvl="1"/>
                <a:r>
                  <a:rPr lang="en-US" dirty="0"/>
                  <a:t>2 – shear,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parallel lines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6"/>
                <a:ext cx="5953174" cy="5390719"/>
              </a:xfrm>
              <a:blipFill>
                <a:blip r:embed="rId2"/>
                <a:stretch>
                  <a:fillRect l="-215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77EAF0A0-FF58-45D8-B3DA-CA27DA99FF79}"/>
              </a:ext>
            </a:extLst>
          </p:cNvPr>
          <p:cNvSpPr/>
          <p:nvPr/>
        </p:nvSpPr>
        <p:spPr>
          <a:xfrm rot="17885444">
            <a:off x="8052631" y="3665260"/>
            <a:ext cx="1681826" cy="3001604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87ACA09E-0484-4EE1-AA1A-BD73FF9BFD62}"/>
              </a:ext>
            </a:extLst>
          </p:cNvPr>
          <p:cNvSpPr/>
          <p:nvPr/>
        </p:nvSpPr>
        <p:spPr>
          <a:xfrm rot="12310447">
            <a:off x="9473772" y="2159763"/>
            <a:ext cx="1995512" cy="2082868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5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3" grpId="0" animBg="1"/>
      <p:bldP spid="54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076" y="1040772"/>
                <a:ext cx="11458524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Affine transformation</a:t>
                </a:r>
                <a:r>
                  <a:rPr lang="en-US" dirty="0"/>
                  <a:t> – rotation, translation, scale and shear</a:t>
                </a:r>
                <a:r>
                  <a:rPr lang="en-US" b="1" dirty="0"/>
                  <a:t> </a:t>
                </a:r>
              </a:p>
              <a:p>
                <a:r>
                  <a:rPr lang="en-US" b="1" dirty="0"/>
                  <a:t>Generalized planar affine transformation </a:t>
                </a:r>
                <a:r>
                  <a:rPr lang="en-US" dirty="0"/>
                  <a:t>from one 2-d plane to another can be defined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76" y="1040772"/>
                <a:ext cx="11458524" cy="5705610"/>
              </a:xfrm>
              <a:blipFill>
                <a:blip r:embed="rId2"/>
                <a:stretch>
                  <a:fillRect l="-1064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0E8FEB-706B-085D-D643-3DAC508880D9}"/>
              </a:ext>
            </a:extLst>
          </p:cNvPr>
          <p:cNvCxnSpPr>
            <a:cxnSpLocks/>
          </p:cNvCxnSpPr>
          <p:nvPr/>
        </p:nvCxnSpPr>
        <p:spPr>
          <a:xfrm flipH="1">
            <a:off x="3983064" y="3373464"/>
            <a:ext cx="2019946" cy="12553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1091C9-9F80-3E3C-BD1B-CB89EAACF249}"/>
              </a:ext>
            </a:extLst>
          </p:cNvPr>
          <p:cNvCxnSpPr>
            <a:cxnSpLocks/>
          </p:cNvCxnSpPr>
          <p:nvPr/>
        </p:nvCxnSpPr>
        <p:spPr>
          <a:xfrm>
            <a:off x="6411132" y="3429000"/>
            <a:ext cx="0" cy="1153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743CBF-920D-EE55-DE37-382C5AC832EF}"/>
              </a:ext>
            </a:extLst>
          </p:cNvPr>
          <p:cNvCxnSpPr>
            <a:cxnSpLocks/>
          </p:cNvCxnSpPr>
          <p:nvPr/>
        </p:nvCxnSpPr>
        <p:spPr>
          <a:xfrm>
            <a:off x="6896746" y="3373464"/>
            <a:ext cx="1498169" cy="1307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70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7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  <a:blipFill>
                <a:blip r:embed="rId2"/>
                <a:stretch>
                  <a:fillRect l="-2897" t="-4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3793448" y="457780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3822663" y="4125652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3793448" y="628277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6782595" y="410267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>
            <a:off x="6815245" y="4163701"/>
            <a:ext cx="227629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V="1">
            <a:off x="6782595" y="3230293"/>
            <a:ext cx="0" cy="895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/>
              <p:nvPr/>
            </p:nvSpPr>
            <p:spPr>
              <a:xfrm>
                <a:off x="6215435" y="3352310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35" y="3352310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/>
              <p:nvPr/>
            </p:nvSpPr>
            <p:spPr>
              <a:xfrm>
                <a:off x="7742743" y="4064077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743" y="4064077"/>
                <a:ext cx="567160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6725145" y="272285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145" y="2722859"/>
                <a:ext cx="56716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784453-8BDB-933E-4939-E7085BCBBEA0}"/>
              </a:ext>
            </a:extLst>
          </p:cNvPr>
          <p:cNvSpPr/>
          <p:nvPr/>
        </p:nvSpPr>
        <p:spPr>
          <a:xfrm>
            <a:off x="6798119" y="3268720"/>
            <a:ext cx="2456408" cy="872005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2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2" grpId="0"/>
      <p:bldP spid="20" grpId="0"/>
      <p:bldP spid="2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7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  <a:blipFill>
                <a:blip r:embed="rId2"/>
                <a:stretch>
                  <a:fillRect l="-2897" t="-4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3793448" y="457780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3822663" y="4125652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3793448" y="628277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6782595" y="410267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>
            <a:off x="6815245" y="4163701"/>
            <a:ext cx="227629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V="1">
            <a:off x="6782595" y="3230293"/>
            <a:ext cx="0" cy="895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/>
              <p:nvPr/>
            </p:nvSpPr>
            <p:spPr>
              <a:xfrm>
                <a:off x="6215435" y="3352310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35" y="3352310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/>
              <p:nvPr/>
            </p:nvSpPr>
            <p:spPr>
              <a:xfrm>
                <a:off x="7742743" y="4064077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743" y="4064077"/>
                <a:ext cx="567160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9000259" y="372978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259" y="3729788"/>
                <a:ext cx="567160" cy="55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784453-8BDB-933E-4939-E7085BCBBEA0}"/>
              </a:ext>
            </a:extLst>
          </p:cNvPr>
          <p:cNvSpPr/>
          <p:nvPr/>
        </p:nvSpPr>
        <p:spPr>
          <a:xfrm rot="16200000" flipV="1">
            <a:off x="7515281" y="2549393"/>
            <a:ext cx="895359" cy="2257158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2" grpId="0"/>
      <p:bldP spid="20" grpId="0"/>
      <p:bldP spid="2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6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 r="-2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H="1" flipV="1">
            <a:off x="8234362" y="2831217"/>
            <a:ext cx="708972" cy="1108048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933A28-3C37-42C9-84CA-FB2021D53274}"/>
              </a:ext>
            </a:extLst>
          </p:cNvPr>
          <p:cNvCxnSpPr>
            <a:cxnSpLocks/>
          </p:cNvCxnSpPr>
          <p:nvPr/>
        </p:nvCxnSpPr>
        <p:spPr>
          <a:xfrm flipV="1">
            <a:off x="8207313" y="1139527"/>
            <a:ext cx="2623682" cy="156544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/>
              <p:nvPr/>
            </p:nvSpPr>
            <p:spPr>
              <a:xfrm>
                <a:off x="8092594" y="3178484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594" y="3178484"/>
                <a:ext cx="56716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2F6EA71-C28E-47F4-8DB0-1DF4E81E6A6D}"/>
              </a:ext>
            </a:extLst>
          </p:cNvPr>
          <p:cNvSpPr/>
          <p:nvPr/>
        </p:nvSpPr>
        <p:spPr>
          <a:xfrm rot="13833651">
            <a:off x="9179658" y="1065072"/>
            <a:ext cx="1681826" cy="3001604"/>
          </a:xfrm>
          <a:prstGeom prst="parallelogram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/>
              <p:nvPr/>
            </p:nvSpPr>
            <p:spPr>
              <a:xfrm>
                <a:off x="9123247" y="1350743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247" y="1350743"/>
                <a:ext cx="567160" cy="55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6BED28-4D24-4F7A-AEC1-8B495353F5F5}"/>
              </a:ext>
            </a:extLst>
          </p:cNvPr>
          <p:cNvCxnSpPr>
            <a:cxnSpLocks/>
          </p:cNvCxnSpPr>
          <p:nvPr/>
        </p:nvCxnSpPr>
        <p:spPr>
          <a:xfrm flipH="1" flipV="1">
            <a:off x="8779625" y="3142243"/>
            <a:ext cx="342269" cy="62931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8779625" y="2725120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625" y="2725120"/>
                <a:ext cx="5671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81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5" grpId="0"/>
      <p:bldP spid="22" grpId="0"/>
      <p:bldP spid="17" grpId="0" animBg="1"/>
      <p:bldP spid="20" grpId="0"/>
      <p:bldP spid="2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Perspective Transformations and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64692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590" y="1057706"/>
            <a:ext cx="3789044" cy="559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Projective transformation or </a:t>
            </a:r>
            <a:r>
              <a:rPr lang="en-US" b="1" dirty="0" err="1"/>
              <a:t>homography</a:t>
            </a:r>
            <a:r>
              <a:rPr lang="en-US" b="1" dirty="0"/>
              <a:t> </a:t>
            </a:r>
          </a:p>
          <a:p>
            <a:r>
              <a:rPr lang="en-US" b="1" dirty="0"/>
              <a:t>Perspective</a:t>
            </a:r>
            <a:r>
              <a:rPr lang="en-US" dirty="0"/>
              <a:t> is determined by </a:t>
            </a:r>
            <a:r>
              <a:rPr lang="en-US" b="1" dirty="0"/>
              <a:t>camera pose </a:t>
            </a:r>
          </a:p>
          <a:p>
            <a:r>
              <a:rPr lang="en-US" b="1" dirty="0"/>
              <a:t>Straight lines are not parallel </a:t>
            </a:r>
            <a:r>
              <a:rPr lang="en-US" dirty="0"/>
              <a:t>in projective geometry </a:t>
            </a:r>
          </a:p>
          <a:p>
            <a:r>
              <a:rPr lang="en-US" dirty="0"/>
              <a:t>Straight lines meet at a </a:t>
            </a:r>
            <a:r>
              <a:rPr lang="en-US" b="1" dirty="0"/>
              <a:t>vanishing point </a:t>
            </a:r>
            <a:r>
              <a:rPr lang="en-US" dirty="0"/>
              <a:t>in a perspective view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29726C-4B09-450E-E2E6-0B701B6A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7" y="1814593"/>
            <a:ext cx="6643607" cy="498270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BE9D58-349B-4BDD-E349-72106C50374C}"/>
              </a:ext>
            </a:extLst>
          </p:cNvPr>
          <p:cNvCxnSpPr>
            <a:cxnSpLocks/>
          </p:cNvCxnSpPr>
          <p:nvPr/>
        </p:nvCxnSpPr>
        <p:spPr>
          <a:xfrm>
            <a:off x="3848746" y="2955010"/>
            <a:ext cx="3792209" cy="196957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CF5855-3436-781D-5C02-928A1B060979}"/>
              </a:ext>
            </a:extLst>
          </p:cNvPr>
          <p:cNvCxnSpPr>
            <a:cxnSpLocks/>
          </p:cNvCxnSpPr>
          <p:nvPr/>
        </p:nvCxnSpPr>
        <p:spPr>
          <a:xfrm>
            <a:off x="342027" y="4773478"/>
            <a:ext cx="7298928" cy="15110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7E9064-98C8-B994-4A8D-983CBBBAE921}"/>
              </a:ext>
            </a:extLst>
          </p:cNvPr>
          <p:cNvCxnSpPr>
            <a:cxnSpLocks/>
          </p:cNvCxnSpPr>
          <p:nvPr/>
        </p:nvCxnSpPr>
        <p:spPr>
          <a:xfrm>
            <a:off x="1091565" y="2636778"/>
            <a:ext cx="6549390" cy="228780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64F9F0-1053-4566-4AEA-AB7815ACD25B}"/>
              </a:ext>
            </a:extLst>
          </p:cNvPr>
          <p:cNvCxnSpPr>
            <a:cxnSpLocks/>
          </p:cNvCxnSpPr>
          <p:nvPr/>
        </p:nvCxnSpPr>
        <p:spPr>
          <a:xfrm>
            <a:off x="1091565" y="3774063"/>
            <a:ext cx="6549390" cy="115052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91F963-A567-4AA8-0515-EE04E9DAF9E8}"/>
              </a:ext>
            </a:extLst>
          </p:cNvPr>
          <p:cNvCxnSpPr/>
          <p:nvPr/>
        </p:nvCxnSpPr>
        <p:spPr>
          <a:xfrm flipH="1" flipV="1">
            <a:off x="7692390" y="4924586"/>
            <a:ext cx="612514" cy="5887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96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5C4D8A-6CC2-B556-C1EC-369878387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1" y="2015232"/>
            <a:ext cx="6270098" cy="4702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590" y="1057706"/>
            <a:ext cx="3789044" cy="559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Projective transformation or </a:t>
            </a:r>
            <a:r>
              <a:rPr lang="en-US" b="1" dirty="0" err="1"/>
              <a:t>homography</a:t>
            </a:r>
            <a:r>
              <a:rPr lang="en-US" b="1" dirty="0"/>
              <a:t> </a:t>
            </a:r>
          </a:p>
          <a:p>
            <a:r>
              <a:rPr lang="en-US" dirty="0"/>
              <a:t>Perspective changes with camera pose</a:t>
            </a:r>
          </a:p>
          <a:p>
            <a:r>
              <a:rPr lang="en-US" dirty="0"/>
              <a:t>Vanishing point changes with perspective    </a:t>
            </a:r>
          </a:p>
          <a:p>
            <a:r>
              <a:rPr lang="en-US" dirty="0"/>
              <a:t>Vanishing point is at </a:t>
            </a:r>
            <a:r>
              <a:rPr lang="en-US" b="1" dirty="0"/>
              <a:t>infinity</a:t>
            </a:r>
            <a:r>
              <a:rPr lang="en-US" dirty="0"/>
              <a:t> with orthogonal camera projection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BE9D58-349B-4BDD-E349-72106C50374C}"/>
              </a:ext>
            </a:extLst>
          </p:cNvPr>
          <p:cNvCxnSpPr>
            <a:cxnSpLocks/>
          </p:cNvCxnSpPr>
          <p:nvPr/>
        </p:nvCxnSpPr>
        <p:spPr>
          <a:xfrm>
            <a:off x="2629546" y="2015232"/>
            <a:ext cx="5155769" cy="179218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CF5855-3436-781D-5C02-928A1B060979}"/>
              </a:ext>
            </a:extLst>
          </p:cNvPr>
          <p:cNvCxnSpPr>
            <a:cxnSpLocks/>
          </p:cNvCxnSpPr>
          <p:nvPr/>
        </p:nvCxnSpPr>
        <p:spPr>
          <a:xfrm>
            <a:off x="914400" y="4842768"/>
            <a:ext cx="7072393" cy="10635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7E9064-98C8-B994-4A8D-983CBBBAE921}"/>
              </a:ext>
            </a:extLst>
          </p:cNvPr>
          <p:cNvCxnSpPr>
            <a:cxnSpLocks/>
          </p:cNvCxnSpPr>
          <p:nvPr/>
        </p:nvCxnSpPr>
        <p:spPr>
          <a:xfrm>
            <a:off x="371961" y="2185261"/>
            <a:ext cx="7465015" cy="195278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64F9F0-1053-4566-4AEA-AB7815ACD25B}"/>
              </a:ext>
            </a:extLst>
          </p:cNvPr>
          <p:cNvCxnSpPr>
            <a:cxnSpLocks/>
          </p:cNvCxnSpPr>
          <p:nvPr/>
        </p:nvCxnSpPr>
        <p:spPr>
          <a:xfrm>
            <a:off x="299634" y="3667932"/>
            <a:ext cx="7620000" cy="99144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42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Changing Camera 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Camera pose </a:t>
            </a:r>
            <a:r>
              <a:rPr lang="en-US" dirty="0"/>
              <a:t>determines the perspective on a scene 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b="1" i="1" dirty="0"/>
              <a:t>X</a:t>
            </a:r>
            <a:r>
              <a:rPr lang="en-US" dirty="0"/>
              <a:t> projected, with projective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b="1" i="1" dirty="0"/>
              <a:t>X</a:t>
            </a:r>
            <a:r>
              <a:rPr lang="en-US" dirty="0"/>
              <a:t> projected, with projective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r>
              <a:rPr lang="en-US" dirty="0"/>
              <a:t>We will fully explore this 3-D problem in a subsequent lesson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Changing Camera Pose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Camera pose </a:t>
                </a:r>
                <a:r>
                  <a:rPr lang="en-US" dirty="0"/>
                  <a:t>determines the perspective on a scene </a:t>
                </a:r>
              </a:p>
              <a:p>
                <a:r>
                  <a:rPr lang="en-US" b="1" dirty="0" err="1"/>
                  <a:t>Homography</a:t>
                </a:r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en-US" dirty="0"/>
                  <a:t>, maps one perspective to another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Homography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, transforms between image planes with different camera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9F0F30-4E4C-A634-1ADD-3C1FD15DF6AC}"/>
                  </a:ext>
                </a:extLst>
              </p:cNvPr>
              <p:cNvSpPr txBox="1"/>
              <p:nvPr/>
            </p:nvSpPr>
            <p:spPr>
              <a:xfrm>
                <a:off x="4707963" y="5838094"/>
                <a:ext cx="2300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9F0F30-4E4C-A634-1ADD-3C1FD15D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3" y="5838094"/>
                <a:ext cx="23000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8B8017-BED1-DE80-FB03-E2F57F94D597}"/>
              </a:ext>
            </a:extLst>
          </p:cNvPr>
          <p:cNvCxnSpPr/>
          <p:nvPr/>
        </p:nvCxnSpPr>
        <p:spPr>
          <a:xfrm flipV="1">
            <a:off x="4189708" y="6013342"/>
            <a:ext cx="728421" cy="194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A8FF6A-D48D-D889-6989-FC60A9944472}"/>
              </a:ext>
            </a:extLst>
          </p:cNvPr>
          <p:cNvCxnSpPr>
            <a:cxnSpLocks/>
          </p:cNvCxnSpPr>
          <p:nvPr/>
        </p:nvCxnSpPr>
        <p:spPr>
          <a:xfrm>
            <a:off x="6793581" y="6053890"/>
            <a:ext cx="549822" cy="102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81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Requires a model for the cameras</a:t>
            </a:r>
          </a:p>
          <a:p>
            <a:pPr lvl="1"/>
            <a:r>
              <a:rPr lang="en-US" b="1" dirty="0"/>
              <a:t>Intrinsic</a:t>
            </a:r>
            <a:r>
              <a:rPr lang="en-US" dirty="0"/>
              <a:t> properties of cameras </a:t>
            </a:r>
          </a:p>
          <a:p>
            <a:pPr lvl="1"/>
            <a:r>
              <a:rPr lang="en-US" dirty="0"/>
              <a:t>Scene </a:t>
            </a:r>
            <a:r>
              <a:rPr lang="en-US" b="1" dirty="0"/>
              <a:t>extrinsic</a:t>
            </a:r>
            <a:r>
              <a:rPr lang="en-US" dirty="0"/>
              <a:t> from cameras </a:t>
            </a:r>
          </a:p>
          <a:p>
            <a:r>
              <a:rPr lang="en-US" dirty="0"/>
              <a:t>Solve system of camera equations to locate point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8743113" y="1306907"/>
            <a:ext cx="1567120" cy="445409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9638885" y="580283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055023" y="558801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7729887" y="5498857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61B69E-C4EC-A3F0-15C8-1F20F00D94A2}"/>
              </a:ext>
            </a:extLst>
          </p:cNvPr>
          <p:cNvSpPr/>
          <p:nvPr/>
        </p:nvSpPr>
        <p:spPr>
          <a:xfrm>
            <a:off x="10287287" y="5726934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333254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Projective transformation or </a:t>
                </a:r>
                <a:r>
                  <a:rPr lang="en-US" b="1" dirty="0" err="1"/>
                  <a:t>homography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Applies general transformation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aka the </a:t>
                </a:r>
                <a:r>
                  <a:rPr lang="en-US" b="1" dirty="0"/>
                  <a:t>keystone transformation</a:t>
                </a:r>
              </a:p>
              <a:p>
                <a:r>
                  <a:rPr lang="en-US" dirty="0"/>
                  <a:t>Transformation effectively changes optical center or perspective point</a:t>
                </a:r>
              </a:p>
              <a:p>
                <a:r>
                  <a:rPr lang="en-US" dirty="0"/>
                  <a:t>8 degrees of freedom – scale independent </a:t>
                </a:r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straight lines</a:t>
                </a:r>
                <a:r>
                  <a:rPr lang="en-US" dirty="0"/>
                  <a:t>, but </a:t>
                </a:r>
                <a:r>
                  <a:rPr lang="en-US" b="1" dirty="0"/>
                  <a:t>nothing else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333254" cy="5390719"/>
              </a:xfrm>
              <a:blipFill>
                <a:blip r:embed="rId2"/>
                <a:stretch>
                  <a:fillRect l="-2403" t="-1923" b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58F143A0-E3C4-4045-A3D7-33E72240EAB7}"/>
              </a:ext>
            </a:extLst>
          </p:cNvPr>
          <p:cNvSpPr/>
          <p:nvPr/>
        </p:nvSpPr>
        <p:spPr>
          <a:xfrm rot="18923107">
            <a:off x="6843713" y="2800350"/>
            <a:ext cx="1584376" cy="1485900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870907B6-3D13-4EAD-AF32-6DE37F81FC55}"/>
              </a:ext>
            </a:extLst>
          </p:cNvPr>
          <p:cNvSpPr/>
          <p:nvPr/>
        </p:nvSpPr>
        <p:spPr>
          <a:xfrm rot="13902097">
            <a:off x="7688500" y="3545442"/>
            <a:ext cx="2066233" cy="3362692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701C1C71-DEAA-4AC3-A6DD-BB3410F82BED}"/>
              </a:ext>
            </a:extLst>
          </p:cNvPr>
          <p:cNvSpPr/>
          <p:nvPr/>
        </p:nvSpPr>
        <p:spPr>
          <a:xfrm rot="7630595">
            <a:off x="9352693" y="2838540"/>
            <a:ext cx="2374063" cy="795459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3" grpId="0" animBg="1"/>
      <p:bldP spid="54" grpId="0" animBg="1"/>
      <p:bldP spid="5" grpId="0" animBg="1"/>
      <p:bldP spid="14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3" y="904068"/>
                <a:ext cx="10911031" cy="581373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General unrestricted transformation from one perspective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3,3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2400" dirty="0"/>
                  <a:t>For planar transformation this becomes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3" y="904068"/>
                <a:ext cx="10911031" cy="5813739"/>
              </a:xfrm>
              <a:blipFill>
                <a:blip r:embed="rId2"/>
                <a:stretch>
                  <a:fillRect l="-1006" t="-2621" r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16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3" y="904068"/>
                <a:ext cx="11174503" cy="581373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General planar unrestricted transformation from one perspective plane to another can be defined in homogeneous coordinates </a:t>
                </a: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sz="2200" dirty="0"/>
                  <a:t> is the perspective vector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3" y="904068"/>
                <a:ext cx="11174503" cy="5813739"/>
              </a:xfrm>
              <a:blipFill>
                <a:blip r:embed="rId2"/>
                <a:stretch>
                  <a:fillRect l="-873" t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F49D95-8773-36DB-BB97-506E71740A5B}"/>
              </a:ext>
            </a:extLst>
          </p:cNvPr>
          <p:cNvCxnSpPr>
            <a:cxnSpLocks/>
          </p:cNvCxnSpPr>
          <p:nvPr/>
        </p:nvCxnSpPr>
        <p:spPr>
          <a:xfrm flipH="1">
            <a:off x="3285641" y="3600773"/>
            <a:ext cx="2433234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422215-33BF-1F91-DF1D-B25F8CBEF715}"/>
              </a:ext>
            </a:extLst>
          </p:cNvPr>
          <p:cNvCxnSpPr>
            <a:cxnSpLocks/>
          </p:cNvCxnSpPr>
          <p:nvPr/>
        </p:nvCxnSpPr>
        <p:spPr>
          <a:xfrm flipH="1">
            <a:off x="5501898" y="3600773"/>
            <a:ext cx="676760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7ED1FF-CA44-1C6E-14C4-87690B12F8DC}"/>
              </a:ext>
            </a:extLst>
          </p:cNvPr>
          <p:cNvCxnSpPr>
            <a:cxnSpLocks/>
          </p:cNvCxnSpPr>
          <p:nvPr/>
        </p:nvCxnSpPr>
        <p:spPr>
          <a:xfrm>
            <a:off x="6524786" y="3600773"/>
            <a:ext cx="723255" cy="12037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965085-16B4-3C54-1C25-58678A60B9F4}"/>
              </a:ext>
            </a:extLst>
          </p:cNvPr>
          <p:cNvCxnSpPr>
            <a:cxnSpLocks/>
          </p:cNvCxnSpPr>
          <p:nvPr/>
        </p:nvCxnSpPr>
        <p:spPr>
          <a:xfrm>
            <a:off x="6974237" y="3600773"/>
            <a:ext cx="1689316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8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3" y="1012196"/>
            <a:ext cx="5279981" cy="2702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Projective transform or </a:t>
            </a:r>
            <a:r>
              <a:rPr lang="en-US" dirty="0" err="1"/>
              <a:t>homography</a:t>
            </a:r>
            <a:endParaRPr lang="en-US" dirty="0"/>
          </a:p>
          <a:p>
            <a:r>
              <a:rPr lang="en-US" dirty="0"/>
              <a:t>Effect of changing perspective vector</a:t>
            </a:r>
          </a:p>
          <a:p>
            <a:r>
              <a:rPr lang="en-US" dirty="0"/>
              <a:t>Only isotropic scale applied </a:t>
            </a:r>
          </a:p>
          <a:p>
            <a:pPr marL="0" indent="0" algn="ctr">
              <a:buNone/>
            </a:pPr>
            <a:r>
              <a:rPr lang="en-US" sz="2000" b="1" dirty="0"/>
              <a:t>Original image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8F3E8-97E1-EE94-03F3-389A0C76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243" y="3655176"/>
            <a:ext cx="3227350" cy="3143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96E739-77DD-DC2D-EEB1-C4BD3B2A6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158" y="911173"/>
            <a:ext cx="5915777" cy="58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1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6"/>
            <a:ext cx="4696212" cy="2702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Projective transform or </a:t>
            </a:r>
            <a:r>
              <a:rPr lang="en-US" dirty="0" err="1"/>
              <a:t>homography</a:t>
            </a:r>
            <a:endParaRPr lang="en-US" dirty="0"/>
          </a:p>
          <a:p>
            <a:r>
              <a:rPr lang="en-US" dirty="0"/>
              <a:t>Effect of changing perspective vector</a:t>
            </a:r>
          </a:p>
          <a:p>
            <a:r>
              <a:rPr lang="en-US" dirty="0"/>
              <a:t>Only isotropic scale applied </a:t>
            </a:r>
          </a:p>
          <a:p>
            <a:pPr marL="0" indent="0" algn="ctr">
              <a:buNone/>
            </a:pPr>
            <a:r>
              <a:rPr lang="en-US" sz="2000" b="1" dirty="0"/>
              <a:t>Original image</a:t>
            </a:r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24513-49CA-99F8-94E9-F941AD68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72" y="3842299"/>
            <a:ext cx="3170195" cy="2381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998A2F-C0BF-4C64-6A7A-284C73D94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76" y="1189493"/>
            <a:ext cx="6717717" cy="54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265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Planar transforms </a:t>
                </a:r>
                <a:r>
                  <a:rPr lang="en-US" dirty="0"/>
                  <a:t>map between light scattered off objects and projections on a </a:t>
                </a:r>
                <a:r>
                  <a:rPr lang="en-US" b="1" dirty="0"/>
                  <a:t>camera image plane</a:t>
                </a:r>
                <a:r>
                  <a:rPr lang="en-US" dirty="0"/>
                  <a:t>  </a:t>
                </a:r>
              </a:p>
              <a:p>
                <a:r>
                  <a:rPr lang="en-US" b="1" dirty="0"/>
                  <a:t>Planar projective transformation </a:t>
                </a:r>
                <a:r>
                  <a:rPr lang="en-US" dirty="0"/>
                  <a:t>model based on </a:t>
                </a:r>
                <a:r>
                  <a:rPr lang="en-US" b="1" dirty="0"/>
                  <a:t>pinhole camera</a:t>
                </a:r>
              </a:p>
              <a:p>
                <a:r>
                  <a:rPr lang="en-US" dirty="0"/>
                  <a:t>Planar transformations use </a:t>
                </a:r>
                <a:r>
                  <a:rPr lang="en-US" b="1" dirty="0"/>
                  <a:t>projection matrix</a:t>
                </a:r>
              </a:p>
              <a:p>
                <a:pPr lvl="1"/>
                <a:r>
                  <a:rPr lang="en-US" b="1" dirty="0"/>
                  <a:t>2-D Euclidean </a:t>
                </a:r>
                <a:r>
                  <a:rPr lang="en-US" dirty="0"/>
                  <a:t>– Rotation and translation  </a:t>
                </a:r>
              </a:p>
              <a:p>
                <a:pPr lvl="1"/>
                <a:r>
                  <a:rPr lang="en-US" b="1" dirty="0"/>
                  <a:t>2-D Similarity </a:t>
                </a:r>
                <a:r>
                  <a:rPr lang="en-US" dirty="0"/>
                  <a:t>– Rotation, translation, and scaling </a:t>
                </a:r>
              </a:p>
              <a:p>
                <a:pPr lvl="1"/>
                <a:r>
                  <a:rPr lang="en-US" b="1" dirty="0"/>
                  <a:t>Affine</a:t>
                </a:r>
                <a:r>
                  <a:rPr lang="en-US" dirty="0"/>
                  <a:t> - Rotation, translation, scaling, shearing  </a:t>
                </a:r>
              </a:p>
              <a:p>
                <a:pPr lvl="1"/>
                <a:r>
                  <a:rPr lang="en-US" b="1" dirty="0"/>
                  <a:t>Projective</a:t>
                </a:r>
                <a:r>
                  <a:rPr lang="en-US" dirty="0"/>
                  <a:t> – General transformation, 8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r>
                  <a:rPr lang="en-US" dirty="0"/>
                  <a:t>Projective transform or </a:t>
                </a:r>
                <a:r>
                  <a:rPr lang="en-US" b="1" dirty="0" err="1"/>
                  <a:t>homography</a:t>
                </a:r>
                <a:r>
                  <a:rPr lang="en-US" dirty="0"/>
                  <a:t> maps one camera pose to another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lvl="1"/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099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How to align images from two views?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Matching points </a:t>
            </a:r>
            <a:r>
              <a:rPr lang="en-US" dirty="0"/>
              <a:t>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use image transformations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0" name="Object 2">
                          <a:extLst>
                            <a:ext uri="{FF2B5EF4-FFF2-40B4-BE49-F238E27FC236}">
                              <a16:creationId xmlns:a16="http://schemas.microsoft.com/office/drawing/2014/main" id="{C46A7AA9-CACB-4796-882F-686322836E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27" name="Object 3">
                          <a:extLst>
                            <a:ext uri="{FF2B5EF4-FFF2-40B4-BE49-F238E27FC236}">
                              <a16:creationId xmlns:a16="http://schemas.microsoft.com/office/drawing/2014/main" id="{BC5A6254-D3A0-40F8-B157-1C6A91A7B3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1" name="Object 5">
                        <a:extLst>
                          <a:ext uri="{FF2B5EF4-FFF2-40B4-BE49-F238E27FC236}">
                            <a16:creationId xmlns:a16="http://schemas.microsoft.com/office/drawing/2014/main" id="{891691DF-33CC-406A-BE4C-65E0D54701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</p:spTree>
    <p:extLst>
      <p:ext uri="{BB962C8B-B14F-4D97-AF65-F5344CB8AC3E}">
        <p14:creationId xmlns:p14="http://schemas.microsoft.com/office/powerpoint/2010/main" val="4171619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hlinkClick r:id="rId2"/>
                  </a:rPr>
                  <a:t>Pinhole camera </a:t>
                </a:r>
                <a:r>
                  <a:rPr lang="en-US" dirty="0"/>
                  <a:t>is a canonical model for image formation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Long</m:t>
                    </m:r>
                    <m: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known</m:t>
                    </m:r>
                    <m: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principle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First known description by Chinese philosopher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Mo </a:t>
                </a:r>
                <a:r>
                  <a:rPr lang="en-US" b="0" i="0" dirty="0" err="1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Ti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 (Mozi) </a:t>
                </a:r>
                <a:r>
                  <a:rPr lang="en-US" dirty="0"/>
                  <a:t>in 5</a:t>
                </a:r>
                <a:r>
                  <a:rPr lang="en-US" baseline="30000" dirty="0"/>
                  <a:t>th</a:t>
                </a:r>
                <a:r>
                  <a:rPr lang="en-US" dirty="0"/>
                  <a:t> Century BCA</a:t>
                </a:r>
              </a:p>
              <a:p>
                <a:r>
                  <a:rPr lang="en-US" dirty="0"/>
                  <a:t>Described by Greek philosopher Aristotle in 4</a:t>
                </a:r>
                <a:r>
                  <a:rPr lang="en-US" baseline="30000" dirty="0"/>
                  <a:t>th</a:t>
                </a:r>
                <a:r>
                  <a:rPr lang="en-US" dirty="0"/>
                  <a:t> century BCA</a:t>
                </a:r>
              </a:p>
              <a:p>
                <a:r>
                  <a:rPr lang="en-US" dirty="0"/>
                  <a:t>Known in Europe as Camera Obscura from about the 10</a:t>
                </a:r>
                <a:r>
                  <a:rPr lang="en-US" baseline="30000" dirty="0"/>
                  <a:t>th</a:t>
                </a:r>
                <a:r>
                  <a:rPr lang="en-US" dirty="0"/>
                  <a:t> Century</a:t>
                </a:r>
              </a:p>
              <a:p>
                <a:r>
                  <a:rPr lang="en-US" dirty="0"/>
                  <a:t>Pinhole camera is a chamber with a small hole on one side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14432</TotalTime>
  <Words>2795</Words>
  <Application>Microsoft Office PowerPoint</Application>
  <PresentationFormat>Widescreen</PresentationFormat>
  <Paragraphs>556</Paragraphs>
  <Slides>65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Open Sans</vt:lpstr>
      <vt:lpstr>Script MT Bold</vt:lpstr>
      <vt:lpstr>Symbol</vt:lpstr>
      <vt:lpstr>Office Theme</vt:lpstr>
      <vt:lpstr>Equation</vt:lpstr>
      <vt:lpstr>CSCI E-25 Computer Vision</vt:lpstr>
      <vt:lpstr>Homography and Projections</vt:lpstr>
      <vt:lpstr>Homography and Projections</vt:lpstr>
      <vt:lpstr>Projective Geometry </vt:lpstr>
      <vt:lpstr>Projective Geometry </vt:lpstr>
      <vt:lpstr>Stereo Vision Problem </vt:lpstr>
      <vt:lpstr>Image alignment</vt:lpstr>
      <vt:lpstr>Pinhole Camera Model</vt:lpstr>
      <vt:lpstr>Pinhole Camera</vt:lpstr>
      <vt:lpstr>The Nature of Images</vt:lpstr>
      <vt:lpstr>Pinhole Camera</vt:lpstr>
      <vt:lpstr>The Nature of Images</vt:lpstr>
      <vt:lpstr>Cartesian Coordinate Systems</vt:lpstr>
      <vt:lpstr>Cartesian Coordinates for Images</vt:lpstr>
      <vt:lpstr>Pinhole Camera</vt:lpstr>
      <vt:lpstr>Coordinate System for Pinhole Camera</vt:lpstr>
      <vt:lpstr>Pinhole Camera Model</vt:lpstr>
      <vt:lpstr>Cartesian Coordinates for Images</vt:lpstr>
      <vt:lpstr>Focal Length</vt:lpstr>
      <vt:lpstr>Camera Models and Homogeneous Coordinates</vt:lpstr>
      <vt:lpstr>Homogenous Coordinates</vt:lpstr>
      <vt:lpstr>Pinhole Camera Model</vt:lpstr>
      <vt:lpstr>Transformations for Camera Model</vt:lpstr>
      <vt:lpstr>Transformations for Camera Model</vt:lpstr>
      <vt:lpstr>Pose Model in Cartesian Coordinates</vt:lpstr>
      <vt:lpstr>Homogenous Coordinates</vt:lpstr>
      <vt:lpstr>Homogenous Coordinates</vt:lpstr>
      <vt:lpstr>Pinhole Camera Model in Homogeneous Coordinates</vt:lpstr>
      <vt:lpstr>Homogenous Coordinates</vt:lpstr>
      <vt:lpstr>Transformations for Camera Model</vt:lpstr>
      <vt:lpstr>Transformations for Camera Model</vt:lpstr>
      <vt:lpstr>Camera Model in Homogenous Coordinates</vt:lpstr>
      <vt:lpstr>Homogenous Coordinates</vt:lpstr>
      <vt:lpstr>Transformations for Camera Model</vt:lpstr>
      <vt:lpstr>Four Transformation Problems</vt:lpstr>
      <vt:lpstr>Four Transform Problems  </vt:lpstr>
      <vt:lpstr>Four Transform Problems  </vt:lpstr>
      <vt:lpstr>Four Transform Problems  </vt:lpstr>
      <vt:lpstr>Four Transformations </vt:lpstr>
      <vt:lpstr>Four Transform Problems  </vt:lpstr>
      <vt:lpstr>Four Transform Problems  </vt:lpstr>
      <vt:lpstr>Four Transformations </vt:lpstr>
      <vt:lpstr>Four Transformations </vt:lpstr>
      <vt:lpstr>Four Transformations </vt:lpstr>
      <vt:lpstr>Four Transformations </vt:lpstr>
      <vt:lpstr>Four Transform Problems  </vt:lpstr>
      <vt:lpstr>Four Transform Problems  </vt:lpstr>
      <vt:lpstr>Four Transform Problems  </vt:lpstr>
      <vt:lpstr>Four Transformations </vt:lpstr>
      <vt:lpstr>Four Transformations </vt:lpstr>
      <vt:lpstr>Four Transform Problems  </vt:lpstr>
      <vt:lpstr>Four Transformations </vt:lpstr>
      <vt:lpstr>Four Transformations </vt:lpstr>
      <vt:lpstr>Four Transformations </vt:lpstr>
      <vt:lpstr>Perspective Transformations and Homography</vt:lpstr>
      <vt:lpstr>Projective Geometry </vt:lpstr>
      <vt:lpstr>Projective Geometry </vt:lpstr>
      <vt:lpstr>Changing Camera Pose</vt:lpstr>
      <vt:lpstr>Changing Camera Pose</vt:lpstr>
      <vt:lpstr>Four Transformations </vt:lpstr>
      <vt:lpstr>Projective Transformation or Homography</vt:lpstr>
      <vt:lpstr>Projective Transformation or Homography</vt:lpstr>
      <vt:lpstr>Projective Transformation or Homography </vt:lpstr>
      <vt:lpstr>Projective Transformation or Homography </vt:lpstr>
      <vt:lpstr>Summary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474</cp:revision>
  <dcterms:created xsi:type="dcterms:W3CDTF">2022-01-24T17:07:03Z</dcterms:created>
  <dcterms:modified xsi:type="dcterms:W3CDTF">2024-03-28T21:36:15Z</dcterms:modified>
</cp:coreProperties>
</file>